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631" r:id="rId6"/>
    <p:sldId id="642" r:id="rId7"/>
    <p:sldId id="506" r:id="rId8"/>
    <p:sldId id="494" r:id="rId9"/>
    <p:sldId id="609" r:id="rId10"/>
    <p:sldId id="507" r:id="rId11"/>
    <p:sldId id="508" r:id="rId12"/>
    <p:sldId id="632" r:id="rId13"/>
    <p:sldId id="645" r:id="rId14"/>
    <p:sldId id="653" r:id="rId15"/>
    <p:sldId id="654" r:id="rId16"/>
    <p:sldId id="657" r:id="rId17"/>
    <p:sldId id="648" r:id="rId18"/>
    <p:sldId id="647" r:id="rId19"/>
    <p:sldId id="655" r:id="rId20"/>
    <p:sldId id="583" r:id="rId21"/>
    <p:sldId id="520" r:id="rId22"/>
    <p:sldId id="521" r:id="rId23"/>
    <p:sldId id="658" r:id="rId24"/>
    <p:sldId id="661" r:id="rId25"/>
    <p:sldId id="656" r:id="rId26"/>
    <p:sldId id="662" r:id="rId27"/>
    <p:sldId id="48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B85"/>
    <a:srgbClr val="BFBFBF"/>
    <a:srgbClr val="4F81BD"/>
    <a:srgbClr val="E6E6E6"/>
    <a:srgbClr val="9BBB59"/>
    <a:srgbClr val="FF0000"/>
    <a:srgbClr val="8064A2"/>
    <a:srgbClr val="C0504D"/>
    <a:srgbClr val="CA6E6C"/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1676" autoAdjust="0"/>
  </p:normalViewPr>
  <p:slideViewPr>
    <p:cSldViewPr snapToGrid="0" snapToObjects="1">
      <p:cViewPr>
        <p:scale>
          <a:sx n="120" d="100"/>
          <a:sy n="120" d="100"/>
        </p:scale>
        <p:origin x="1976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1D142-D427-44FF-B35E-B8AC84C26252}" type="datetimeFigureOut">
              <a:rPr lang="en-SG" smtClean="0"/>
              <a:t>12/3/19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FC6D2-0C99-47C6-9515-A2F8C865E50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180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FC6D2-0C99-47C6-9515-A2F8C865E506}" type="slidenum">
              <a:rPr lang="en-SG" smtClean="0"/>
              <a:t>1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972796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FC6D2-0C99-47C6-9515-A2F8C865E50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11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FC6D2-0C99-47C6-9515-A2F8C865E50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611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FC6D2-0C99-47C6-9515-A2F8C865E50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35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FC6D2-0C99-47C6-9515-A2F8C865E50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92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FC6D2-0C99-47C6-9515-A2F8C865E50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51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FC6D2-0C99-47C6-9515-A2F8C865E50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54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FC6D2-0C99-47C6-9515-A2F8C865E50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16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FC6D2-0C99-47C6-9515-A2F8C865E50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430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FC6D2-0C99-47C6-9515-A2F8C865E50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066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FC6D2-0C99-47C6-9515-A2F8C865E50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95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FC6D2-0C99-47C6-9515-A2F8C865E50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3022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01F859-EDD9-45F1-B7CC-35E83C05DCB7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8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F7262A-8DD4-4C6B-8A01-64F003D2967B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4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660FF7-B28C-4E30-9923-015CD6340462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81AEF1-251E-41B4-99C7-24EB8155991E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DD1014-EE54-4806-B3BA-89B0F96F4876}" type="datetime1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46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1CEF36-AC84-4052-8F7A-2C458B841958}" type="datetime1">
              <a:rPr lang="en-US" smtClean="0"/>
              <a:t>3/12/19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0D2674-F0DF-40D2-817E-EC12E1E3281B}" type="datetime1">
              <a:rPr lang="en-US" smtClean="0"/>
              <a:t>3/12/19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5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6606C5-7AAB-4535-8A4E-E01E684D8108}" type="datetime1">
              <a:rPr lang="en-US" smtClean="0"/>
              <a:t>3/12/19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1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5B4AD4-0C1B-40C2-9923-D93AA994F3A3}" type="datetime1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A9208F-8DD2-45B7-864D-535AC5941BB5}" type="datetime1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3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734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linois.adsc.com.sg/softgrid/" TargetMode="External"/><Relationship Id="rId4" Type="http://schemas.openxmlformats.org/officeDocument/2006/relationships/hyperlink" Target="https://sgcsc.sg/event-2018-09-seedgrant.html" TargetMode="External"/><Relationship Id="rId5" Type="http://schemas.openxmlformats.org/officeDocument/2006/relationships/image" Target="../media/image4.jp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dsc.illinois.edu/" TargetMode="External"/><Relationship Id="rId4" Type="http://schemas.openxmlformats.org/officeDocument/2006/relationships/hyperlink" Target="mailto:daisuke.m@adsc-create.edu.sg" TargetMode="External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hyperlink" Target="https://en.wikipedia.org/wiki/File:Electrical_substation_model_(side-view).PNG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Critical Infrastructure Security: 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en-US" altLang="ja-JP" dirty="0">
                <a:solidFill>
                  <a:schemeClr val="bg1"/>
                </a:solidFill>
              </a:rPr>
              <a:t>Mitigating Cyber Threats in Smart Grid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151043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  <a:p>
            <a:r>
              <a:rPr lang="en-US" sz="4500" b="1" dirty="0"/>
              <a:t>Daisuke Mashima</a:t>
            </a:r>
          </a:p>
          <a:p>
            <a:r>
              <a:rPr lang="en-US" sz="2900" dirty="0"/>
              <a:t>Illinois at Singapore Pte Ltd</a:t>
            </a:r>
          </a:p>
          <a:p>
            <a:r>
              <a:rPr lang="en-US" sz="2900" dirty="0"/>
              <a:t>Advanced Digital Sciences Center</a:t>
            </a:r>
          </a:p>
          <a:p>
            <a:endParaRPr lang="en-US" sz="3600" dirty="0"/>
          </a:p>
          <a:p>
            <a:r>
              <a:rPr lang="en-US" sz="3000" dirty="0"/>
              <a:t>March 12, 2019</a:t>
            </a:r>
          </a:p>
          <a:p>
            <a:r>
              <a:rPr lang="en-US" sz="3000" dirty="0"/>
              <a:t>at</a:t>
            </a:r>
          </a:p>
          <a:p>
            <a:r>
              <a:rPr lang="en-US" sz="4200" b="1" dirty="0"/>
              <a:t>IBC Smart Energy Summit 2019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14927" y="6300468"/>
            <a:ext cx="8290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800" dirty="0">
                <a:solidFill>
                  <a:schemeClr val="bg1"/>
                </a:solidFill>
              </a:rPr>
              <a:t>Version 2, WGT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2573079" y="712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90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09425390-30D4-4C1A-BB87-FB5619813B84}"/>
              </a:ext>
            </a:extLst>
          </p:cNvPr>
          <p:cNvSpPr txBox="1">
            <a:spLocks/>
          </p:cNvSpPr>
          <p:nvPr/>
        </p:nvSpPr>
        <p:spPr>
          <a:xfrm>
            <a:off x="873120" y="1433982"/>
            <a:ext cx="8229600" cy="2691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ja-JP" altLang="en-US" dirty="0">
                <a:solidFill>
                  <a:schemeClr val="bg1"/>
                </a:solidFill>
              </a:rPr>
              <a:t>‘</a:t>
            </a:r>
            <a:r>
              <a:rPr lang="en-US" dirty="0">
                <a:solidFill>
                  <a:schemeClr val="bg1"/>
                </a:solidFill>
              </a:rPr>
              <a:t>Reported in the Ukraine incident in 2016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ja-JP" altLang="en-US" dirty="0">
                <a:solidFill>
                  <a:schemeClr val="bg1"/>
                </a:solidFill>
              </a:rPr>
              <a:t>‘</a:t>
            </a:r>
            <a:r>
              <a:rPr lang="en-US" dirty="0">
                <a:solidFill>
                  <a:schemeClr val="bg1"/>
                </a:solidFill>
              </a:rPr>
              <a:t>Abuses widely-used ICS protocols, including </a:t>
            </a:r>
            <a:r>
              <a:rPr lang="ja-JP" altLang="en-US" dirty="0">
                <a:solidFill>
                  <a:schemeClr val="bg1"/>
                </a:solidFill>
              </a:rPr>
              <a:t>　１</a:t>
            </a:r>
            <a:r>
              <a:rPr lang="en-US" dirty="0">
                <a:solidFill>
                  <a:schemeClr val="bg1"/>
                </a:solidFill>
              </a:rPr>
              <a:t>IEC 60870-5-104 and IEC 61850</a:t>
            </a:r>
          </a:p>
          <a:p>
            <a:pPr lvl="1"/>
            <a:r>
              <a:rPr lang="en-US" dirty="0"/>
              <a:t>Capable of issuing valid SCADA commands</a:t>
            </a:r>
          </a:p>
          <a:p>
            <a:pPr marL="457200" lvl="1" indent="0">
              <a:buFont typeface="Arial"/>
              <a:buNone/>
            </a:pPr>
            <a:r>
              <a:rPr lang="en-US" dirty="0"/>
              <a:t> </a:t>
            </a:r>
          </a:p>
        </p:txBody>
      </p:sp>
      <p:pic>
        <p:nvPicPr>
          <p:cNvPr id="1026" name="Picture 2" descr="C:\Users\Daisuke\Box Sync\Personal\guest_lecture\a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05" y="3786816"/>
            <a:ext cx="69342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42941" y="5729502"/>
            <a:ext cx="7375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https://gigazine.net/news/20170613-crashoverride/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AE90E18-35F1-4CEB-8886-DEBFC5ABA966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0529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altLang="ja-JP" sz="4000" dirty="0" err="1">
                <a:solidFill>
                  <a:schemeClr val="bg1"/>
                </a:solidFill>
              </a:rPr>
              <a:t>CrashOverride</a:t>
            </a:r>
            <a:r>
              <a:rPr lang="en-US" altLang="ja-JP" sz="4000" dirty="0">
                <a:solidFill>
                  <a:schemeClr val="bg1"/>
                </a:solidFill>
              </a:rPr>
              <a:t>/</a:t>
            </a:r>
            <a:r>
              <a:rPr lang="en-US" altLang="ja-JP" sz="4000" dirty="0" err="1">
                <a:solidFill>
                  <a:schemeClr val="bg1"/>
                </a:solidFill>
              </a:rPr>
              <a:t>Industroyer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Pentagon 6">
            <a:extLst>
              <a:ext uri="{FF2B5EF4-FFF2-40B4-BE49-F238E27FC236}">
                <a16:creationId xmlns:a16="http://schemas.microsoft.com/office/drawing/2014/main" xmlns="" id="{DCBE8146-BC04-4A56-A0AF-5D3442F427FE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9FC26F7E-C4D4-44E5-8F05-0CE32FC0E02F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529" y="1391481"/>
            <a:ext cx="8229600" cy="2691143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ja-JP" altLang="en-US" dirty="0">
                <a:solidFill>
                  <a:schemeClr val="bg1"/>
                </a:solidFill>
              </a:rPr>
              <a:t>‘</a:t>
            </a:r>
            <a:r>
              <a:rPr lang="en-US" dirty="0"/>
              <a:t>Reported in the Ukraine incident in 2016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ja-JP" altLang="en-US" dirty="0">
                <a:solidFill>
                  <a:schemeClr val="bg1"/>
                </a:solidFill>
              </a:rPr>
              <a:t>‘</a:t>
            </a:r>
            <a:r>
              <a:rPr lang="en-US" b="1" dirty="0">
                <a:solidFill>
                  <a:srgbClr val="F35B85"/>
                </a:solidFill>
              </a:rPr>
              <a:t>Abuses widely-used ICS protocols</a:t>
            </a:r>
            <a:r>
              <a:rPr lang="en-US" dirty="0"/>
              <a:t>, including 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bg1"/>
                </a:solidFill>
              </a:rPr>
              <a:t>１</a:t>
            </a:r>
            <a:r>
              <a:rPr lang="en-US" dirty="0"/>
              <a:t>IEC 60870-5-104 and IEC 61850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776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AE90E18-35F1-4CEB-8886-DEBFC5ABA966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0529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altLang="ja-JP" sz="4000" dirty="0">
                <a:solidFill>
                  <a:schemeClr val="bg1"/>
                </a:solidFill>
              </a:rPr>
              <a:t>Aurora Generator Test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Pentagon 6">
            <a:extLst>
              <a:ext uri="{FF2B5EF4-FFF2-40B4-BE49-F238E27FC236}">
                <a16:creationId xmlns:a16="http://schemas.microsoft.com/office/drawing/2014/main" xmlns="" id="{DCBE8146-BC04-4A56-A0AF-5D3442F427FE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9FC26F7E-C4D4-44E5-8F05-0CE32FC0E02F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455" y="1378355"/>
            <a:ext cx="4806845" cy="430807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/>
              <a:t>Conducted by Idaho National Lab in 2007 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/>
              <a:t>Demonstrated how a cyber-originated attack can damage physical power grid components.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/>
              <a:t>Succeeded in </a:t>
            </a:r>
            <a:r>
              <a:rPr kumimoji="1" lang="en-US" altLang="ja-JP" b="1" dirty="0" smtClean="0">
                <a:solidFill>
                  <a:srgbClr val="F35B85"/>
                </a:solidFill>
              </a:rPr>
              <a:t>exploding     a </a:t>
            </a:r>
            <a:r>
              <a:rPr kumimoji="1" lang="en-US" altLang="ja-JP" b="1" dirty="0">
                <a:solidFill>
                  <a:srgbClr val="F35B85"/>
                </a:solidFill>
              </a:rPr>
              <a:t>diesel generator</a:t>
            </a:r>
            <a:r>
              <a:rPr kumimoji="1" lang="en-US" altLang="ja-JP" dirty="0"/>
              <a:t> in 3 minutes!</a:t>
            </a:r>
            <a:endParaRPr kumimoji="1" lang="ja-JP" altLang="en-US" dirty="0"/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3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441" y="1847850"/>
            <a:ext cx="3940925" cy="29556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8545" y="4755788"/>
            <a:ext cx="3947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https://en.wikipedia.org/wiki/Aurora_Generator_Test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441" y="1847850"/>
            <a:ext cx="4035076" cy="295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ntagon 4">
            <a:extLst>
              <a:ext uri="{FF2B5EF4-FFF2-40B4-BE49-F238E27FC236}">
                <a16:creationId xmlns:a16="http://schemas.microsoft.com/office/drawing/2014/main" xmlns="" id="{53E8A2A3-F8A7-47FF-A011-912F04094462}"/>
              </a:ext>
            </a:extLst>
          </p:cNvPr>
          <p:cNvSpPr/>
          <p:nvPr/>
        </p:nvSpPr>
        <p:spPr>
          <a:xfrm rot="5400000">
            <a:off x="820677" y="4716219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8064A2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Picture 4" descr="C:\Users\Daisuke\AppData\Local\Microsoft\Windows\Temporary Internet Files\Content.IE5\HJ7QQ21Y\notepad-97841_64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055">
            <a:off x="8050848" y="5000518"/>
            <a:ext cx="885258" cy="8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Pentagon 4">
            <a:extLst>
              <a:ext uri="{FF2B5EF4-FFF2-40B4-BE49-F238E27FC236}">
                <a16:creationId xmlns:a16="http://schemas.microsoft.com/office/drawing/2014/main" xmlns="" id="{984C5B98-4149-40AA-B2EA-79149F0EC33F}"/>
              </a:ext>
            </a:extLst>
          </p:cNvPr>
          <p:cNvSpPr/>
          <p:nvPr/>
        </p:nvSpPr>
        <p:spPr>
          <a:xfrm rot="5400000">
            <a:off x="820685" y="3750224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7" name="Pentagon 5">
            <a:extLst>
              <a:ext uri="{FF2B5EF4-FFF2-40B4-BE49-F238E27FC236}">
                <a16:creationId xmlns:a16="http://schemas.microsoft.com/office/drawing/2014/main" xmlns="" id="{5D93671A-E746-4961-88E4-BDDC7A0489E2}"/>
              </a:ext>
            </a:extLst>
          </p:cNvPr>
          <p:cNvSpPr/>
          <p:nvPr/>
        </p:nvSpPr>
        <p:spPr>
          <a:xfrm rot="5400000">
            <a:off x="820685" y="2801475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9BBB59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8" name="Rectangle 13">
            <a:extLst>
              <a:ext uri="{FF2B5EF4-FFF2-40B4-BE49-F238E27FC236}">
                <a16:creationId xmlns:a16="http://schemas.microsoft.com/office/drawing/2014/main" xmlns="" id="{529FE179-461A-456D-85FD-74FC4669E2AD}"/>
              </a:ext>
            </a:extLst>
          </p:cNvPr>
          <p:cNvSpPr/>
          <p:nvPr/>
        </p:nvSpPr>
        <p:spPr>
          <a:xfrm>
            <a:off x="1164175" y="3031803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03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1" name="Rectangle 13">
            <a:extLst>
              <a:ext uri="{FF2B5EF4-FFF2-40B4-BE49-F238E27FC236}">
                <a16:creationId xmlns:a16="http://schemas.microsoft.com/office/drawing/2014/main" xmlns="" id="{AA44C910-7AC3-41F2-8CCE-F2B5419594A6}"/>
              </a:ext>
            </a:extLst>
          </p:cNvPr>
          <p:cNvSpPr/>
          <p:nvPr/>
        </p:nvSpPr>
        <p:spPr>
          <a:xfrm>
            <a:off x="1164173" y="3980316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04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2" name="TextBox 39">
            <a:extLst>
              <a:ext uri="{FF2B5EF4-FFF2-40B4-BE49-F238E27FC236}">
                <a16:creationId xmlns:a16="http://schemas.microsoft.com/office/drawing/2014/main" xmlns="" id="{040E207A-C0F2-473F-8BBC-C22E69BF5A01}"/>
              </a:ext>
            </a:extLst>
          </p:cNvPr>
          <p:cNvSpPr txBox="1"/>
          <p:nvPr/>
        </p:nvSpPr>
        <p:spPr>
          <a:xfrm>
            <a:off x="2297610" y="783986"/>
            <a:ext cx="2523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Brief Bio</a:t>
            </a:r>
          </a:p>
        </p:txBody>
      </p:sp>
      <p:sp>
        <p:nvSpPr>
          <p:cNvPr id="93" name="TextBox 44">
            <a:extLst>
              <a:ext uri="{FF2B5EF4-FFF2-40B4-BE49-F238E27FC236}">
                <a16:creationId xmlns:a16="http://schemas.microsoft.com/office/drawing/2014/main" xmlns="" id="{6B0EDE74-C556-41BE-9522-99D0E66994F7}"/>
              </a:ext>
            </a:extLst>
          </p:cNvPr>
          <p:cNvSpPr txBox="1"/>
          <p:nvPr/>
        </p:nvSpPr>
        <p:spPr>
          <a:xfrm>
            <a:off x="2314743" y="1692890"/>
            <a:ext cx="619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Cyber Threats in Smart Grid Infrastructure</a:t>
            </a:r>
          </a:p>
        </p:txBody>
      </p:sp>
      <p:sp>
        <p:nvSpPr>
          <p:cNvPr id="94" name="TextBox 44">
            <a:extLst>
              <a:ext uri="{FF2B5EF4-FFF2-40B4-BE49-F238E27FC236}">
                <a16:creationId xmlns:a16="http://schemas.microsoft.com/office/drawing/2014/main" xmlns="" id="{AF3B06CE-48EB-446F-9A7C-B8238CB7F7DE}"/>
              </a:ext>
            </a:extLst>
          </p:cNvPr>
          <p:cNvSpPr txBox="1"/>
          <p:nvPr/>
        </p:nvSpPr>
        <p:spPr>
          <a:xfrm>
            <a:off x="2269329" y="2615018"/>
            <a:ext cx="647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dirty="0">
                <a:latin typeface="Calibri"/>
                <a:ea typeface="ＭＳ Ｐゴシック" panose="020B0600070205080204" pitchFamily="34" charset="-128"/>
              </a:rPr>
              <a:t>Measures for Securing Smart Grid Systems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" name="TextBox 45">
            <a:extLst>
              <a:ext uri="{FF2B5EF4-FFF2-40B4-BE49-F238E27FC236}">
                <a16:creationId xmlns:a16="http://schemas.microsoft.com/office/drawing/2014/main" xmlns="" id="{68739C18-C912-4A20-A339-A45CC26856D9}"/>
              </a:ext>
            </a:extLst>
          </p:cNvPr>
          <p:cNvSpPr txBox="1"/>
          <p:nvPr/>
        </p:nvSpPr>
        <p:spPr>
          <a:xfrm>
            <a:off x="2315502" y="2074760"/>
            <a:ext cx="524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Smart grid overview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Security threats in smart grid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" name="TextBox 45">
            <a:extLst>
              <a:ext uri="{FF2B5EF4-FFF2-40B4-BE49-F238E27FC236}">
                <a16:creationId xmlns:a16="http://schemas.microsoft.com/office/drawing/2014/main" xmlns="" id="{65083967-F532-4F8B-BF02-01AFEEAF813A}"/>
              </a:ext>
            </a:extLst>
          </p:cNvPr>
          <p:cNvSpPr txBox="1"/>
          <p:nvPr/>
        </p:nvSpPr>
        <p:spPr>
          <a:xfrm>
            <a:off x="2202384" y="2948251"/>
            <a:ext cx="4798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IEC 62351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dirty="0">
                <a:latin typeface="Calibri"/>
                <a:ea typeface="ＭＳ Ｐゴシック" panose="020B0600070205080204" pitchFamily="34" charset="-128"/>
              </a:rPr>
              <a:t>Intrusion detection systems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Bump-in-the-wire security </a:t>
            </a:r>
          </a:p>
        </p:txBody>
      </p:sp>
      <p:sp>
        <p:nvSpPr>
          <p:cNvPr id="26" name="TextBox 44">
            <a:extLst>
              <a:ext uri="{FF2B5EF4-FFF2-40B4-BE49-F238E27FC236}">
                <a16:creationId xmlns:a16="http://schemas.microsoft.com/office/drawing/2014/main" xmlns="" id="{544C825F-8EBF-4ECC-8709-77761CD971DA}"/>
              </a:ext>
            </a:extLst>
          </p:cNvPr>
          <p:cNvSpPr txBox="1"/>
          <p:nvPr/>
        </p:nvSpPr>
        <p:spPr>
          <a:xfrm>
            <a:off x="2305403" y="4644574"/>
            <a:ext cx="5886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Concluding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Remark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Pentagon 6">
            <a:extLst>
              <a:ext uri="{FF2B5EF4-FFF2-40B4-BE49-F238E27FC236}">
                <a16:creationId xmlns:a16="http://schemas.microsoft.com/office/drawing/2014/main" xmlns="" id="{389CFC8E-4763-414C-AC7A-078C933EF3C6}"/>
              </a:ext>
            </a:extLst>
          </p:cNvPr>
          <p:cNvSpPr/>
          <p:nvPr/>
        </p:nvSpPr>
        <p:spPr>
          <a:xfrm rot="5400000">
            <a:off x="8431449" y="77412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8BAE3E4F-1F5D-4E80-8752-92B67F5C5907}"/>
              </a:ext>
            </a:extLst>
          </p:cNvPr>
          <p:cNvSpPr txBox="1"/>
          <p:nvPr/>
        </p:nvSpPr>
        <p:spPr>
          <a:xfrm>
            <a:off x="8508187" y="110626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01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9128DD93-2A6F-42CC-A7E2-B10DA6ADA142}"/>
              </a:ext>
            </a:extLst>
          </p:cNvPr>
          <p:cNvSpPr txBox="1">
            <a:spLocks/>
          </p:cNvSpPr>
          <p:nvPr/>
        </p:nvSpPr>
        <p:spPr>
          <a:xfrm>
            <a:off x="0" y="-7339"/>
            <a:ext cx="9144000" cy="82418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Outline</a:t>
            </a: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xmlns="" id="{EB158D0C-C14D-43F8-BDD0-7E127CFAA0E3}"/>
              </a:ext>
            </a:extLst>
          </p:cNvPr>
          <p:cNvSpPr/>
          <p:nvPr/>
        </p:nvSpPr>
        <p:spPr>
          <a:xfrm>
            <a:off x="1164173" y="4930155"/>
            <a:ext cx="62354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05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xmlns="" id="{99E9FEA3-D925-4FEE-BF41-4B26DFD110BE}"/>
              </a:ext>
            </a:extLst>
          </p:cNvPr>
          <p:cNvGrpSpPr/>
          <p:nvPr/>
        </p:nvGrpSpPr>
        <p:grpSpPr>
          <a:xfrm>
            <a:off x="2297610" y="1151255"/>
            <a:ext cx="5244740" cy="344076"/>
            <a:chOff x="2297610" y="1293495"/>
            <a:chExt cx="5244740" cy="344076"/>
          </a:xfrm>
        </p:grpSpPr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xmlns="" id="{DB557DC9-3E20-49B0-966C-AF0623235A0F}"/>
                </a:ext>
              </a:extLst>
            </p:cNvPr>
            <p:cNvSpPr txBox="1"/>
            <p:nvPr/>
          </p:nvSpPr>
          <p:spPr>
            <a:xfrm>
              <a:off x="2297610" y="1296256"/>
              <a:ext cx="5244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rPr>
                <a:t>Experience</a:t>
              </a:r>
              <a:endPara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2" name="TextBox 45">
              <a:extLst>
                <a:ext uri="{FF2B5EF4-FFF2-40B4-BE49-F238E27FC236}">
                  <a16:creationId xmlns:a16="http://schemas.microsoft.com/office/drawing/2014/main" xmlns="" id="{D5D2EA9F-2117-4C68-88BB-2C3AB1D1E30D}"/>
                </a:ext>
              </a:extLst>
            </p:cNvPr>
            <p:cNvSpPr txBox="1"/>
            <p:nvPr/>
          </p:nvSpPr>
          <p:spPr>
            <a:xfrm>
              <a:off x="3497407" y="1299017"/>
              <a:ext cx="1812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Education</a:t>
              </a:r>
            </a:p>
          </p:txBody>
        </p:sp>
        <p:sp>
          <p:nvSpPr>
            <p:cNvPr id="33" name="TextBox 45">
              <a:extLst>
                <a:ext uri="{FF2B5EF4-FFF2-40B4-BE49-F238E27FC236}">
                  <a16:creationId xmlns:a16="http://schemas.microsoft.com/office/drawing/2014/main" xmlns="" id="{21600169-2AFD-4A9A-8211-636C4DE89FAE}"/>
                </a:ext>
              </a:extLst>
            </p:cNvPr>
            <p:cNvSpPr txBox="1"/>
            <p:nvPr/>
          </p:nvSpPr>
          <p:spPr>
            <a:xfrm>
              <a:off x="4587880" y="1293495"/>
              <a:ext cx="1699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Award</a:t>
              </a:r>
            </a:p>
          </p:txBody>
        </p:sp>
      </p:grpSp>
      <p:sp>
        <p:nvSpPr>
          <p:cNvPr id="34" name="TextBox 44">
            <a:extLst>
              <a:ext uri="{FF2B5EF4-FFF2-40B4-BE49-F238E27FC236}">
                <a16:creationId xmlns:a16="http://schemas.microsoft.com/office/drawing/2014/main" xmlns="" id="{224FD28A-5C65-4D3D-9FDB-31470A8E2BEC}"/>
              </a:ext>
            </a:extLst>
          </p:cNvPr>
          <p:cNvSpPr txBox="1"/>
          <p:nvPr/>
        </p:nvSpPr>
        <p:spPr>
          <a:xfrm>
            <a:off x="2269328" y="3643434"/>
            <a:ext cx="647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dirty="0">
                <a:latin typeface="Calibri"/>
                <a:ea typeface="ＭＳ Ｐゴシック" panose="020B0600070205080204" pitchFamily="34" charset="-128"/>
              </a:rPr>
              <a:t>State-of-the-art security scheme from ADSC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TextBox 45">
            <a:extLst>
              <a:ext uri="{FF2B5EF4-FFF2-40B4-BE49-F238E27FC236}">
                <a16:creationId xmlns:a16="http://schemas.microsoft.com/office/drawing/2014/main" xmlns="" id="{0D728831-7722-4AA5-8EC6-92835497A81A}"/>
              </a:ext>
            </a:extLst>
          </p:cNvPr>
          <p:cNvSpPr txBox="1"/>
          <p:nvPr/>
        </p:nvSpPr>
        <p:spPr>
          <a:xfrm>
            <a:off x="2202384" y="4003987"/>
            <a:ext cx="4798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dirty="0">
                <a:latin typeface="Calibri"/>
                <a:ea typeface="ＭＳ Ｐゴシック" panose="020B0600070205080204" pitchFamily="34" charset="-128"/>
              </a:rPr>
              <a:t>SCADA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command authentication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noProof="0" dirty="0">
                <a:latin typeface="Calibri"/>
                <a:ea typeface="ＭＳ Ｐゴシック" panose="020B0600070205080204" pitchFamily="34" charset="-128"/>
              </a:rPr>
              <a:t>Smart grid honeypot 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" name="Pentagon 6">
            <a:extLst>
              <a:ext uri="{FF2B5EF4-FFF2-40B4-BE49-F238E27FC236}">
                <a16:creationId xmlns:a16="http://schemas.microsoft.com/office/drawing/2014/main" xmlns="" id="{2BBCFDD5-E9C6-4F6B-A98F-6615BE5FBB3C}"/>
              </a:ext>
            </a:extLst>
          </p:cNvPr>
          <p:cNvSpPr/>
          <p:nvPr/>
        </p:nvSpPr>
        <p:spPr>
          <a:xfrm rot="5400000">
            <a:off x="820685" y="1852727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BFBFB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2" name="Rectangle 13">
            <a:extLst>
              <a:ext uri="{FF2B5EF4-FFF2-40B4-BE49-F238E27FC236}">
                <a16:creationId xmlns:a16="http://schemas.microsoft.com/office/drawing/2014/main" xmlns="" id="{176EF68B-18F1-4A1E-B014-E6B06B1AA492}"/>
              </a:ext>
            </a:extLst>
          </p:cNvPr>
          <p:cNvSpPr/>
          <p:nvPr/>
        </p:nvSpPr>
        <p:spPr>
          <a:xfrm>
            <a:off x="1167011" y="2068405"/>
            <a:ext cx="62354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02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9" name="Pentagon 7">
            <a:extLst>
              <a:ext uri="{FF2B5EF4-FFF2-40B4-BE49-F238E27FC236}">
                <a16:creationId xmlns:a16="http://schemas.microsoft.com/office/drawing/2014/main" xmlns="" id="{3109D7A3-A37C-49B8-A399-6BAE4B87B4B1}"/>
              </a:ext>
            </a:extLst>
          </p:cNvPr>
          <p:cNvSpPr/>
          <p:nvPr/>
        </p:nvSpPr>
        <p:spPr>
          <a:xfrm rot="5400000">
            <a:off x="820685" y="903978"/>
            <a:ext cx="1310539" cy="1193523"/>
          </a:xfrm>
          <a:prstGeom prst="homePlate">
            <a:avLst>
              <a:gd name="adj" fmla="val 41016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Rectangle 13">
            <a:extLst>
              <a:ext uri="{FF2B5EF4-FFF2-40B4-BE49-F238E27FC236}">
                <a16:creationId xmlns:a16="http://schemas.microsoft.com/office/drawing/2014/main" xmlns="" id="{E3F7B089-DF87-48A9-A4EB-A0172A266E2C}"/>
              </a:ext>
            </a:extLst>
          </p:cNvPr>
          <p:cNvSpPr/>
          <p:nvPr/>
        </p:nvSpPr>
        <p:spPr>
          <a:xfrm>
            <a:off x="1164177" y="931947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01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1" y="1198715"/>
            <a:ext cx="8842375" cy="4525963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dirty="0"/>
              <a:t>Define </a:t>
            </a:r>
            <a:r>
              <a:rPr lang="en-US" altLang="ja-JP" sz="2800" b="1" dirty="0">
                <a:solidFill>
                  <a:srgbClr val="F35B85"/>
                </a:solidFill>
              </a:rPr>
              <a:t>security specifications </a:t>
            </a:r>
            <a:r>
              <a:rPr lang="en-US" altLang="ja-JP" sz="2800" dirty="0"/>
              <a:t>for smart grid communication protocols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000" dirty="0"/>
              <a:t>IEC 60870-5-104, IEC 61850, DNP3, etc.</a:t>
            </a:r>
          </a:p>
          <a:p>
            <a:endParaRPr lang="en-US" altLang="ja-JP" sz="2800" dirty="0"/>
          </a:p>
          <a:p>
            <a:endParaRPr lang="en-US" altLang="ja-JP" sz="2800" dirty="0"/>
          </a:p>
        </p:txBody>
      </p:sp>
      <p:sp>
        <p:nvSpPr>
          <p:cNvPr id="6" name="正方形/長方形 4"/>
          <p:cNvSpPr/>
          <p:nvPr/>
        </p:nvSpPr>
        <p:spPr>
          <a:xfrm>
            <a:off x="5056632" y="5446575"/>
            <a:ext cx="4087368" cy="507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Heng Chuan Tan, Carmen </a:t>
            </a:r>
            <a:r>
              <a:rPr kumimoji="0" lang="en-US" altLang="ja-JP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Cheh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Binbin Chen, and  Daisuke Mashima, </a:t>
            </a:r>
            <a:r>
              <a:rPr kumimoji="0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“Tabulating Cybersecurity Solutions for Substations: Towards Pragmatic Design and Planning.”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Under submission.</a:t>
            </a:r>
            <a:endParaRPr kumimoji="0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9BAE442-CA24-44C1-A945-0368F5DD0F18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0529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IEC 62351 Standards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Pentagon 6">
            <a:extLst>
              <a:ext uri="{FF2B5EF4-FFF2-40B4-BE49-F238E27FC236}">
                <a16:creationId xmlns:a16="http://schemas.microsoft.com/office/drawing/2014/main" xmlns="" id="{AA54D987-47B1-4B9A-830E-F02C80EB5DF6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E63747BA-D81B-4972-91C6-3629D5AB77A9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03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55" y="2723478"/>
            <a:ext cx="8577809" cy="259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71850" y="3171825"/>
            <a:ext cx="361950" cy="171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/>
          <p:cNvSpPr/>
          <p:nvPr/>
        </p:nvSpPr>
        <p:spPr>
          <a:xfrm>
            <a:off x="4599432" y="3381375"/>
            <a:ext cx="363093" cy="171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/>
          <p:cNvSpPr/>
          <p:nvPr/>
        </p:nvSpPr>
        <p:spPr>
          <a:xfrm>
            <a:off x="4512564" y="3938823"/>
            <a:ext cx="315468" cy="171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/>
          <p:cNvSpPr/>
          <p:nvPr/>
        </p:nvSpPr>
        <p:spPr>
          <a:xfrm>
            <a:off x="4441697" y="4148373"/>
            <a:ext cx="920877" cy="171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/>
          <p:cNvSpPr/>
          <p:nvPr/>
        </p:nvSpPr>
        <p:spPr>
          <a:xfrm>
            <a:off x="4331589" y="4733925"/>
            <a:ext cx="267843" cy="171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994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50645"/>
            <a:ext cx="8842375" cy="104908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Detect </a:t>
            </a:r>
            <a:r>
              <a:rPr lang="en-US" altLang="ja-JP" sz="2800" b="1" dirty="0" smtClean="0">
                <a:solidFill>
                  <a:srgbClr val="F35B85"/>
                </a:solidFill>
              </a:rPr>
              <a:t>malicious/anomalous events</a:t>
            </a:r>
            <a:r>
              <a:rPr lang="en-US" altLang="ja-JP" sz="2800" dirty="0" smtClean="0"/>
              <a:t> in the system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Network-based IDS is popular in the ICS domain.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000" dirty="0"/>
          </a:p>
          <a:p>
            <a:endParaRPr lang="en-US" altLang="ja-JP" sz="2800" dirty="0"/>
          </a:p>
          <a:p>
            <a:endParaRPr lang="en-US" altLang="ja-JP" sz="2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9BAE442-CA24-44C1-A945-0368F5DD0F18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0529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Intrusion Detection Systems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Pentagon 6">
            <a:extLst>
              <a:ext uri="{FF2B5EF4-FFF2-40B4-BE49-F238E27FC236}">
                <a16:creationId xmlns:a16="http://schemas.microsoft.com/office/drawing/2014/main" xmlns="" id="{AA54D987-47B1-4B9A-830E-F02C80EB5DF6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E63747BA-D81B-4972-91C6-3629D5AB77A9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03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01600" y="2326256"/>
            <a:ext cx="8842375" cy="1049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dirty="0"/>
              <a:t>Signature-based IDS</a:t>
            </a:r>
            <a:endParaRPr lang="en-US" altLang="ja-JP" sz="2800" b="1" dirty="0">
              <a:solidFill>
                <a:srgbClr val="F35B85"/>
              </a:solidFill>
            </a:endParaRP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1600" dirty="0"/>
              <a:t>Based on “known” attack patterns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000" dirty="0"/>
          </a:p>
          <a:p>
            <a:endParaRPr lang="en-US" altLang="ja-JP" sz="2800" dirty="0"/>
          </a:p>
          <a:p>
            <a:endParaRPr lang="en-US" altLang="ja-JP" sz="28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01600" y="3124766"/>
            <a:ext cx="8842375" cy="10490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dirty="0"/>
              <a:t>Anomaly-based IDS</a:t>
            </a:r>
            <a:endParaRPr lang="en-US" altLang="ja-JP" sz="2800" b="1" dirty="0">
              <a:solidFill>
                <a:srgbClr val="F35B85"/>
              </a:solidFill>
            </a:endParaRP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1600" dirty="0"/>
              <a:t>Statistics-based 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1600" dirty="0"/>
              <a:t>Machine-learning-based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000" dirty="0"/>
          </a:p>
          <a:p>
            <a:endParaRPr lang="en-US" altLang="ja-JP" sz="2800" dirty="0"/>
          </a:p>
          <a:p>
            <a:endParaRPr lang="en-US" altLang="ja-JP" sz="28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1600" y="4124128"/>
            <a:ext cx="3641186" cy="10490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dirty="0"/>
              <a:t>Physics-based IDS</a:t>
            </a:r>
            <a:endParaRPr lang="en-US" altLang="ja-JP" sz="2800" b="1" dirty="0">
              <a:solidFill>
                <a:srgbClr val="F35B85"/>
              </a:solidFill>
            </a:endParaRP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1600" dirty="0" smtClean="0"/>
              <a:t>Power-system physical laws  (e.g., state estimation)</a:t>
            </a:r>
            <a:endParaRPr lang="en-US" altLang="ja-JP" sz="16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000" dirty="0"/>
          </a:p>
          <a:p>
            <a:endParaRPr lang="en-US" altLang="ja-JP" sz="2800" dirty="0"/>
          </a:p>
          <a:p>
            <a:endParaRPr lang="en-US" altLang="ja-JP" sz="28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01076" y="4941938"/>
            <a:ext cx="8842375" cy="1049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Ensemble IDS</a:t>
            </a:r>
            <a:endParaRPr lang="en-US" altLang="ja-JP" sz="2000" dirty="0"/>
          </a:p>
          <a:p>
            <a:endParaRPr lang="en-US" altLang="ja-JP" sz="2800" dirty="0"/>
          </a:p>
          <a:p>
            <a:endParaRPr lang="en-US" altLang="ja-JP" sz="28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80" y="2371725"/>
            <a:ext cx="5049026" cy="230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58" y="2828255"/>
            <a:ext cx="3818117" cy="291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2785" y="2117209"/>
            <a:ext cx="357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err="1"/>
              <a:t>DoS</a:t>
            </a:r>
            <a:r>
              <a:rPr lang="en-US" sz="1400" u="sng" dirty="0"/>
              <a:t> (SYN-flood) attack against IEC 61850 MMS</a:t>
            </a:r>
            <a:endParaRPr lang="en-SG" sz="1400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7191027" y="5591039"/>
            <a:ext cx="1848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Scanning against DNP3</a:t>
            </a:r>
            <a:endParaRPr lang="en-SG" sz="1400" u="sng" dirty="0"/>
          </a:p>
        </p:txBody>
      </p:sp>
    </p:spTree>
    <p:extLst>
      <p:ext uri="{BB962C8B-B14F-4D97-AF65-F5344CB8AC3E}">
        <p14:creationId xmlns:p14="http://schemas.microsoft.com/office/powerpoint/2010/main" val="181293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01" y="1040022"/>
            <a:ext cx="9133952" cy="909593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Introduce devices to provide security features in </a:t>
            </a:r>
            <a:r>
              <a:rPr lang="en-US" altLang="ja-JP" sz="2800" b="1" dirty="0" smtClean="0">
                <a:solidFill>
                  <a:srgbClr val="F35B85"/>
                </a:solidFill>
              </a:rPr>
              <a:t>add-on</a:t>
            </a:r>
            <a:r>
              <a:rPr lang="en-US" altLang="ja-JP" sz="2800" dirty="0" smtClean="0"/>
              <a:t> manner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b="1" dirty="0" smtClean="0">
                <a:solidFill>
                  <a:srgbClr val="F35B85"/>
                </a:solidFill>
              </a:rPr>
              <a:t>Network </a:t>
            </a:r>
            <a:r>
              <a:rPr lang="en-US" altLang="ja-JP" sz="2800" b="1" dirty="0">
                <a:solidFill>
                  <a:srgbClr val="F35B85"/>
                </a:solidFill>
              </a:rPr>
              <a:t>traffic control </a:t>
            </a:r>
            <a:r>
              <a:rPr lang="en-US" altLang="ja-JP" sz="2800" dirty="0"/>
              <a:t>with firewall and data diode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9BAE442-CA24-44C1-A945-0368F5DD0F18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0529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Bump-in-the-wire Solutions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Pentagon 6">
            <a:extLst>
              <a:ext uri="{FF2B5EF4-FFF2-40B4-BE49-F238E27FC236}">
                <a16:creationId xmlns:a16="http://schemas.microsoft.com/office/drawing/2014/main" xmlns="" id="{AA54D987-47B1-4B9A-830E-F02C80EB5DF6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E63747BA-D81B-4972-91C6-3629D5AB77A9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03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www.tofinosecurity.com/sites/all/themes/litejazz/images/banner_images/TofinoFirewall_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973008"/>
            <a:ext cx="3902075" cy="14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52" y="2085925"/>
            <a:ext cx="4110037" cy="124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63552" y="334879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https://www.stengg.com/en/electronics/companies-affiliates/st-electronics-info-security/digisafe-data-diode-solution/</a:t>
            </a:r>
          </a:p>
        </p:txBody>
      </p:sp>
      <p:sp>
        <p:nvSpPr>
          <p:cNvPr id="5" name="Rectangle 4"/>
          <p:cNvSpPr/>
          <p:nvPr/>
        </p:nvSpPr>
        <p:spPr>
          <a:xfrm>
            <a:off x="517525" y="344712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https://www.tofinosecurity.com/products/Tofino-Firewall-LSM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9700" y="3932486"/>
            <a:ext cx="5413375" cy="1858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dirty="0"/>
              <a:t>Enhanced </a:t>
            </a:r>
            <a:r>
              <a:rPr lang="en-US" altLang="ja-JP" sz="2800" b="1" dirty="0">
                <a:solidFill>
                  <a:srgbClr val="F35B85"/>
                </a:solidFill>
              </a:rPr>
              <a:t>message authentication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400" dirty="0"/>
              <a:t>Add bump-in-the-wire (BITW) devices that handle </a:t>
            </a:r>
            <a:r>
              <a:rPr lang="en-US" altLang="ja-JP" sz="2400" b="1" dirty="0">
                <a:solidFill>
                  <a:srgbClr val="F35B85"/>
                </a:solidFill>
              </a:rPr>
              <a:t>cryptographic protocols</a:t>
            </a:r>
            <a:r>
              <a:rPr lang="en-US" altLang="ja-JP" sz="2400" dirty="0"/>
              <a:t> in a transparent manner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en-US" altLang="ja-JP" sz="2800" dirty="0"/>
          </a:p>
          <a:p>
            <a:pPr marL="0" indent="0">
              <a:buFont typeface="Arial"/>
              <a:buNone/>
            </a:pPr>
            <a:endParaRPr lang="en-US" altLang="ja-JP" sz="2800" dirty="0"/>
          </a:p>
          <a:p>
            <a:endParaRPr lang="en-US" altLang="ja-JP" sz="2800" dirty="0"/>
          </a:p>
        </p:txBody>
      </p:sp>
      <p:pic>
        <p:nvPicPr>
          <p:cNvPr id="3076" name="Picture 4" descr="C:\Users\daisuke.m\Desktop\EPIC-B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0" y="3989082"/>
            <a:ext cx="3756030" cy="176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36152" y="5719446"/>
            <a:ext cx="2553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BITW device integrated into EPIC Testbed</a:t>
            </a:r>
            <a:endParaRPr lang="en-SG" sz="1100" dirty="0"/>
          </a:p>
        </p:txBody>
      </p:sp>
    </p:spTree>
    <p:extLst>
      <p:ext uri="{BB962C8B-B14F-4D97-AF65-F5344CB8AC3E}">
        <p14:creationId xmlns:p14="http://schemas.microsoft.com/office/powerpoint/2010/main" val="41778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ntagon 4">
            <a:extLst>
              <a:ext uri="{FF2B5EF4-FFF2-40B4-BE49-F238E27FC236}">
                <a16:creationId xmlns:a16="http://schemas.microsoft.com/office/drawing/2014/main" xmlns="" id="{53E8A2A3-F8A7-47FF-A011-912F04094462}"/>
              </a:ext>
            </a:extLst>
          </p:cNvPr>
          <p:cNvSpPr/>
          <p:nvPr/>
        </p:nvSpPr>
        <p:spPr>
          <a:xfrm rot="5400000">
            <a:off x="820677" y="4716219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8064A2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Picture 4" descr="C:\Users\Daisuke\AppData\Local\Microsoft\Windows\Temporary Internet Files\Content.IE5\HJ7QQ21Y\notepad-97841_64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055">
            <a:off x="8050848" y="5000518"/>
            <a:ext cx="885258" cy="8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Pentagon 4">
            <a:extLst>
              <a:ext uri="{FF2B5EF4-FFF2-40B4-BE49-F238E27FC236}">
                <a16:creationId xmlns:a16="http://schemas.microsoft.com/office/drawing/2014/main" xmlns="" id="{984C5B98-4149-40AA-B2EA-79149F0EC33F}"/>
              </a:ext>
            </a:extLst>
          </p:cNvPr>
          <p:cNvSpPr/>
          <p:nvPr/>
        </p:nvSpPr>
        <p:spPr>
          <a:xfrm rot="5400000">
            <a:off x="820685" y="3750224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7" name="Pentagon 5">
            <a:extLst>
              <a:ext uri="{FF2B5EF4-FFF2-40B4-BE49-F238E27FC236}">
                <a16:creationId xmlns:a16="http://schemas.microsoft.com/office/drawing/2014/main" xmlns="" id="{5D93671A-E746-4961-88E4-BDDC7A0489E2}"/>
              </a:ext>
            </a:extLst>
          </p:cNvPr>
          <p:cNvSpPr/>
          <p:nvPr/>
        </p:nvSpPr>
        <p:spPr>
          <a:xfrm rot="5400000">
            <a:off x="820685" y="2801475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BFBFB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8" name="Rectangle 13">
            <a:extLst>
              <a:ext uri="{FF2B5EF4-FFF2-40B4-BE49-F238E27FC236}">
                <a16:creationId xmlns:a16="http://schemas.microsoft.com/office/drawing/2014/main" xmlns="" id="{529FE179-461A-456D-85FD-74FC4669E2AD}"/>
              </a:ext>
            </a:extLst>
          </p:cNvPr>
          <p:cNvSpPr/>
          <p:nvPr/>
        </p:nvSpPr>
        <p:spPr>
          <a:xfrm>
            <a:off x="1164175" y="3031803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03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1" name="Rectangle 13">
            <a:extLst>
              <a:ext uri="{FF2B5EF4-FFF2-40B4-BE49-F238E27FC236}">
                <a16:creationId xmlns:a16="http://schemas.microsoft.com/office/drawing/2014/main" xmlns="" id="{AA44C910-7AC3-41F2-8CCE-F2B5419594A6}"/>
              </a:ext>
            </a:extLst>
          </p:cNvPr>
          <p:cNvSpPr/>
          <p:nvPr/>
        </p:nvSpPr>
        <p:spPr>
          <a:xfrm>
            <a:off x="1164173" y="3980316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04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2" name="TextBox 39">
            <a:extLst>
              <a:ext uri="{FF2B5EF4-FFF2-40B4-BE49-F238E27FC236}">
                <a16:creationId xmlns:a16="http://schemas.microsoft.com/office/drawing/2014/main" xmlns="" id="{040E207A-C0F2-473F-8BBC-C22E69BF5A01}"/>
              </a:ext>
            </a:extLst>
          </p:cNvPr>
          <p:cNvSpPr txBox="1"/>
          <p:nvPr/>
        </p:nvSpPr>
        <p:spPr>
          <a:xfrm>
            <a:off x="2297610" y="783986"/>
            <a:ext cx="2523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Brief Bio</a:t>
            </a:r>
          </a:p>
        </p:txBody>
      </p:sp>
      <p:sp>
        <p:nvSpPr>
          <p:cNvPr id="93" name="TextBox 44">
            <a:extLst>
              <a:ext uri="{FF2B5EF4-FFF2-40B4-BE49-F238E27FC236}">
                <a16:creationId xmlns:a16="http://schemas.microsoft.com/office/drawing/2014/main" xmlns="" id="{6B0EDE74-C556-41BE-9522-99D0E66994F7}"/>
              </a:ext>
            </a:extLst>
          </p:cNvPr>
          <p:cNvSpPr txBox="1"/>
          <p:nvPr/>
        </p:nvSpPr>
        <p:spPr>
          <a:xfrm>
            <a:off x="2314743" y="1692890"/>
            <a:ext cx="619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Cyber Threats in Smart Grid Infrastructure</a:t>
            </a:r>
          </a:p>
        </p:txBody>
      </p:sp>
      <p:sp>
        <p:nvSpPr>
          <p:cNvPr id="94" name="TextBox 44">
            <a:extLst>
              <a:ext uri="{FF2B5EF4-FFF2-40B4-BE49-F238E27FC236}">
                <a16:creationId xmlns:a16="http://schemas.microsoft.com/office/drawing/2014/main" xmlns="" id="{AF3B06CE-48EB-446F-9A7C-B8238CB7F7DE}"/>
              </a:ext>
            </a:extLst>
          </p:cNvPr>
          <p:cNvSpPr txBox="1"/>
          <p:nvPr/>
        </p:nvSpPr>
        <p:spPr>
          <a:xfrm>
            <a:off x="2269329" y="2615018"/>
            <a:ext cx="647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dirty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 panose="020B0600070205080204" pitchFamily="34" charset="-128"/>
              </a:rPr>
              <a:t>Measures for Securing Smart Grid Systems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97" name="TextBox 45">
            <a:extLst>
              <a:ext uri="{FF2B5EF4-FFF2-40B4-BE49-F238E27FC236}">
                <a16:creationId xmlns:a16="http://schemas.microsoft.com/office/drawing/2014/main" xmlns="" id="{68739C18-C912-4A20-A339-A45CC26856D9}"/>
              </a:ext>
            </a:extLst>
          </p:cNvPr>
          <p:cNvSpPr txBox="1"/>
          <p:nvPr/>
        </p:nvSpPr>
        <p:spPr>
          <a:xfrm>
            <a:off x="2315502" y="2074760"/>
            <a:ext cx="524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Smart grid overview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Security threats in smart grid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" name="TextBox 45">
            <a:extLst>
              <a:ext uri="{FF2B5EF4-FFF2-40B4-BE49-F238E27FC236}">
                <a16:creationId xmlns:a16="http://schemas.microsoft.com/office/drawing/2014/main" xmlns="" id="{65083967-F532-4F8B-BF02-01AFEEAF813A}"/>
              </a:ext>
            </a:extLst>
          </p:cNvPr>
          <p:cNvSpPr txBox="1"/>
          <p:nvPr/>
        </p:nvSpPr>
        <p:spPr>
          <a:xfrm>
            <a:off x="2202384" y="2948251"/>
            <a:ext cx="4798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IEC 62351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dirty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 panose="020B0600070205080204" pitchFamily="34" charset="-128"/>
              </a:rPr>
              <a:t>Intrusion detection systems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Bump-in-the-wire security </a:t>
            </a:r>
          </a:p>
        </p:txBody>
      </p:sp>
      <p:sp>
        <p:nvSpPr>
          <p:cNvPr id="26" name="TextBox 44">
            <a:extLst>
              <a:ext uri="{FF2B5EF4-FFF2-40B4-BE49-F238E27FC236}">
                <a16:creationId xmlns:a16="http://schemas.microsoft.com/office/drawing/2014/main" xmlns="" id="{544C825F-8EBF-4ECC-8709-77761CD971DA}"/>
              </a:ext>
            </a:extLst>
          </p:cNvPr>
          <p:cNvSpPr txBox="1"/>
          <p:nvPr/>
        </p:nvSpPr>
        <p:spPr>
          <a:xfrm>
            <a:off x="2305403" y="4644574"/>
            <a:ext cx="5886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Concluding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Remark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Pentagon 6">
            <a:extLst>
              <a:ext uri="{FF2B5EF4-FFF2-40B4-BE49-F238E27FC236}">
                <a16:creationId xmlns:a16="http://schemas.microsoft.com/office/drawing/2014/main" xmlns="" id="{389CFC8E-4763-414C-AC7A-078C933EF3C6}"/>
              </a:ext>
            </a:extLst>
          </p:cNvPr>
          <p:cNvSpPr/>
          <p:nvPr/>
        </p:nvSpPr>
        <p:spPr>
          <a:xfrm rot="5400000">
            <a:off x="8431449" y="77412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8BAE3E4F-1F5D-4E80-8752-92B67F5C5907}"/>
              </a:ext>
            </a:extLst>
          </p:cNvPr>
          <p:cNvSpPr txBox="1"/>
          <p:nvPr/>
        </p:nvSpPr>
        <p:spPr>
          <a:xfrm>
            <a:off x="8508187" y="110626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01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9128DD93-2A6F-42CC-A7E2-B10DA6ADA142}"/>
              </a:ext>
            </a:extLst>
          </p:cNvPr>
          <p:cNvSpPr txBox="1">
            <a:spLocks/>
          </p:cNvSpPr>
          <p:nvPr/>
        </p:nvSpPr>
        <p:spPr>
          <a:xfrm>
            <a:off x="0" y="-7339"/>
            <a:ext cx="9144000" cy="82418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Outline</a:t>
            </a: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xmlns="" id="{EB158D0C-C14D-43F8-BDD0-7E127CFAA0E3}"/>
              </a:ext>
            </a:extLst>
          </p:cNvPr>
          <p:cNvSpPr/>
          <p:nvPr/>
        </p:nvSpPr>
        <p:spPr>
          <a:xfrm>
            <a:off x="1164173" y="4930155"/>
            <a:ext cx="62354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05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xmlns="" id="{99E9FEA3-D925-4FEE-BF41-4B26DFD110BE}"/>
              </a:ext>
            </a:extLst>
          </p:cNvPr>
          <p:cNvGrpSpPr/>
          <p:nvPr/>
        </p:nvGrpSpPr>
        <p:grpSpPr>
          <a:xfrm>
            <a:off x="2297610" y="1151255"/>
            <a:ext cx="5244740" cy="344076"/>
            <a:chOff x="2297610" y="1293495"/>
            <a:chExt cx="5244740" cy="344076"/>
          </a:xfrm>
        </p:grpSpPr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xmlns="" id="{DB557DC9-3E20-49B0-966C-AF0623235A0F}"/>
                </a:ext>
              </a:extLst>
            </p:cNvPr>
            <p:cNvSpPr txBox="1"/>
            <p:nvPr/>
          </p:nvSpPr>
          <p:spPr>
            <a:xfrm>
              <a:off x="2297610" y="1296256"/>
              <a:ext cx="5244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rPr>
                <a:t>Experience</a:t>
              </a:r>
              <a:endPara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2" name="TextBox 45">
              <a:extLst>
                <a:ext uri="{FF2B5EF4-FFF2-40B4-BE49-F238E27FC236}">
                  <a16:creationId xmlns:a16="http://schemas.microsoft.com/office/drawing/2014/main" xmlns="" id="{D5D2EA9F-2117-4C68-88BB-2C3AB1D1E30D}"/>
                </a:ext>
              </a:extLst>
            </p:cNvPr>
            <p:cNvSpPr txBox="1"/>
            <p:nvPr/>
          </p:nvSpPr>
          <p:spPr>
            <a:xfrm>
              <a:off x="3497407" y="1299017"/>
              <a:ext cx="1812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Education</a:t>
              </a:r>
            </a:p>
          </p:txBody>
        </p:sp>
        <p:sp>
          <p:nvSpPr>
            <p:cNvPr id="33" name="TextBox 45">
              <a:extLst>
                <a:ext uri="{FF2B5EF4-FFF2-40B4-BE49-F238E27FC236}">
                  <a16:creationId xmlns:a16="http://schemas.microsoft.com/office/drawing/2014/main" xmlns="" id="{21600169-2AFD-4A9A-8211-636C4DE89FAE}"/>
                </a:ext>
              </a:extLst>
            </p:cNvPr>
            <p:cNvSpPr txBox="1"/>
            <p:nvPr/>
          </p:nvSpPr>
          <p:spPr>
            <a:xfrm>
              <a:off x="4587880" y="1293495"/>
              <a:ext cx="1699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Award</a:t>
              </a:r>
            </a:p>
          </p:txBody>
        </p:sp>
      </p:grpSp>
      <p:sp>
        <p:nvSpPr>
          <p:cNvPr id="34" name="TextBox 44">
            <a:extLst>
              <a:ext uri="{FF2B5EF4-FFF2-40B4-BE49-F238E27FC236}">
                <a16:creationId xmlns:a16="http://schemas.microsoft.com/office/drawing/2014/main" xmlns="" id="{224FD28A-5C65-4D3D-9FDB-31470A8E2BEC}"/>
              </a:ext>
            </a:extLst>
          </p:cNvPr>
          <p:cNvSpPr txBox="1"/>
          <p:nvPr/>
        </p:nvSpPr>
        <p:spPr>
          <a:xfrm>
            <a:off x="2269328" y="3643434"/>
            <a:ext cx="647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dirty="0">
                <a:latin typeface="Calibri"/>
                <a:ea typeface="ＭＳ Ｐゴシック" panose="020B0600070205080204" pitchFamily="34" charset="-128"/>
              </a:rPr>
              <a:t>State-of-the-art security scheme from ADSC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TextBox 45">
            <a:extLst>
              <a:ext uri="{FF2B5EF4-FFF2-40B4-BE49-F238E27FC236}">
                <a16:creationId xmlns:a16="http://schemas.microsoft.com/office/drawing/2014/main" xmlns="" id="{0D728831-7722-4AA5-8EC6-92835497A81A}"/>
              </a:ext>
            </a:extLst>
          </p:cNvPr>
          <p:cNvSpPr txBox="1"/>
          <p:nvPr/>
        </p:nvSpPr>
        <p:spPr>
          <a:xfrm>
            <a:off x="2202384" y="4003987"/>
            <a:ext cx="4798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dirty="0">
                <a:latin typeface="Calibri"/>
                <a:ea typeface="ＭＳ Ｐゴシック" panose="020B0600070205080204" pitchFamily="34" charset="-128"/>
              </a:rPr>
              <a:t>SCADA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command authentication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noProof="0" dirty="0">
                <a:latin typeface="Calibri"/>
                <a:ea typeface="ＭＳ Ｐゴシック" panose="020B0600070205080204" pitchFamily="34" charset="-128"/>
              </a:rPr>
              <a:t>Smart grid honeypot 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" name="Pentagon 6">
            <a:extLst>
              <a:ext uri="{FF2B5EF4-FFF2-40B4-BE49-F238E27FC236}">
                <a16:creationId xmlns:a16="http://schemas.microsoft.com/office/drawing/2014/main" xmlns="" id="{2BBCFDD5-E9C6-4F6B-A98F-6615BE5FBB3C}"/>
              </a:ext>
            </a:extLst>
          </p:cNvPr>
          <p:cNvSpPr/>
          <p:nvPr/>
        </p:nvSpPr>
        <p:spPr>
          <a:xfrm rot="5400000">
            <a:off x="820685" y="1852727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BFBFB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2" name="Rectangle 13">
            <a:extLst>
              <a:ext uri="{FF2B5EF4-FFF2-40B4-BE49-F238E27FC236}">
                <a16:creationId xmlns:a16="http://schemas.microsoft.com/office/drawing/2014/main" xmlns="" id="{176EF68B-18F1-4A1E-B014-E6B06B1AA492}"/>
              </a:ext>
            </a:extLst>
          </p:cNvPr>
          <p:cNvSpPr/>
          <p:nvPr/>
        </p:nvSpPr>
        <p:spPr>
          <a:xfrm>
            <a:off x="1167011" y="2068405"/>
            <a:ext cx="62354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02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9" name="Pentagon 7">
            <a:extLst>
              <a:ext uri="{FF2B5EF4-FFF2-40B4-BE49-F238E27FC236}">
                <a16:creationId xmlns:a16="http://schemas.microsoft.com/office/drawing/2014/main" xmlns="" id="{3109D7A3-A37C-49B8-A399-6BAE4B87B4B1}"/>
              </a:ext>
            </a:extLst>
          </p:cNvPr>
          <p:cNvSpPr/>
          <p:nvPr/>
        </p:nvSpPr>
        <p:spPr>
          <a:xfrm rot="5400000">
            <a:off x="820685" y="903978"/>
            <a:ext cx="1310539" cy="1193523"/>
          </a:xfrm>
          <a:prstGeom prst="homePlate">
            <a:avLst>
              <a:gd name="adj" fmla="val 41016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Rectangle 13">
            <a:extLst>
              <a:ext uri="{FF2B5EF4-FFF2-40B4-BE49-F238E27FC236}">
                <a16:creationId xmlns:a16="http://schemas.microsoft.com/office/drawing/2014/main" xmlns="" id="{E3F7B089-DF87-48A9-A4EB-A0172A266E2C}"/>
              </a:ext>
            </a:extLst>
          </p:cNvPr>
          <p:cNvSpPr/>
          <p:nvPr/>
        </p:nvSpPr>
        <p:spPr>
          <a:xfrm>
            <a:off x="1164177" y="931947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01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isuke\Desktop\Attack_Mod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1" y="1266663"/>
            <a:ext cx="5910342" cy="454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2071" y="5041965"/>
            <a:ext cx="1953974" cy="77293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6731" y="5041965"/>
            <a:ext cx="1953974" cy="7623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7013458" y="1266663"/>
            <a:ext cx="317646" cy="3702875"/>
          </a:xfrm>
          <a:prstGeom prst="rightBrace">
            <a:avLst>
              <a:gd name="adj1" fmla="val 8333"/>
              <a:gd name="adj2" fmla="val 5021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6397" y="1816422"/>
            <a:ext cx="1831527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Authentication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Access Control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Security Patch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Anti-virus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Firewall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Data diode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Intrusion Detection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IEC 62351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Etc.</a:t>
            </a:r>
          </a:p>
        </p:txBody>
      </p:sp>
      <p:sp>
        <p:nvSpPr>
          <p:cNvPr id="9" name="フリーフォーム 8"/>
          <p:cNvSpPr/>
          <p:nvPr/>
        </p:nvSpPr>
        <p:spPr>
          <a:xfrm>
            <a:off x="-9272" y="1423401"/>
            <a:ext cx="2232212" cy="3094365"/>
          </a:xfrm>
          <a:custGeom>
            <a:avLst/>
            <a:gdLst>
              <a:gd name="connsiteX0" fmla="*/ 2115671 w 2232212"/>
              <a:gd name="connsiteY0" fmla="*/ 98611 h 3094365"/>
              <a:gd name="connsiteX1" fmla="*/ 2115671 w 2232212"/>
              <a:gd name="connsiteY1" fmla="*/ 98611 h 3094365"/>
              <a:gd name="connsiteX2" fmla="*/ 2115671 w 2232212"/>
              <a:gd name="connsiteY2" fmla="*/ 304800 h 3094365"/>
              <a:gd name="connsiteX3" fmla="*/ 2097741 w 2232212"/>
              <a:gd name="connsiteY3" fmla="*/ 358588 h 3094365"/>
              <a:gd name="connsiteX4" fmla="*/ 2079812 w 2232212"/>
              <a:gd name="connsiteY4" fmla="*/ 421341 h 3094365"/>
              <a:gd name="connsiteX5" fmla="*/ 2097741 w 2232212"/>
              <a:gd name="connsiteY5" fmla="*/ 833717 h 3094365"/>
              <a:gd name="connsiteX6" fmla="*/ 2124635 w 2232212"/>
              <a:gd name="connsiteY6" fmla="*/ 959223 h 3094365"/>
              <a:gd name="connsiteX7" fmla="*/ 2142565 w 2232212"/>
              <a:gd name="connsiteY7" fmla="*/ 1102658 h 3094365"/>
              <a:gd name="connsiteX8" fmla="*/ 2151529 w 2232212"/>
              <a:gd name="connsiteY8" fmla="*/ 1147482 h 3094365"/>
              <a:gd name="connsiteX9" fmla="*/ 2160494 w 2232212"/>
              <a:gd name="connsiteY9" fmla="*/ 1201270 h 3094365"/>
              <a:gd name="connsiteX10" fmla="*/ 2178423 w 2232212"/>
              <a:gd name="connsiteY10" fmla="*/ 1237129 h 3094365"/>
              <a:gd name="connsiteX11" fmla="*/ 2187388 w 2232212"/>
              <a:gd name="connsiteY11" fmla="*/ 1272988 h 3094365"/>
              <a:gd name="connsiteX12" fmla="*/ 2196353 w 2232212"/>
              <a:gd name="connsiteY12" fmla="*/ 1479176 h 3094365"/>
              <a:gd name="connsiteX13" fmla="*/ 2205318 w 2232212"/>
              <a:gd name="connsiteY13" fmla="*/ 1532964 h 3094365"/>
              <a:gd name="connsiteX14" fmla="*/ 2214282 w 2232212"/>
              <a:gd name="connsiteY14" fmla="*/ 1694329 h 3094365"/>
              <a:gd name="connsiteX15" fmla="*/ 2223247 w 2232212"/>
              <a:gd name="connsiteY15" fmla="*/ 1757082 h 3094365"/>
              <a:gd name="connsiteX16" fmla="*/ 2232212 w 2232212"/>
              <a:gd name="connsiteY16" fmla="*/ 1846729 h 3094365"/>
              <a:gd name="connsiteX17" fmla="*/ 2223247 w 2232212"/>
              <a:gd name="connsiteY17" fmla="*/ 2178423 h 3094365"/>
              <a:gd name="connsiteX18" fmla="*/ 2214282 w 2232212"/>
              <a:gd name="connsiteY18" fmla="*/ 2205317 h 3094365"/>
              <a:gd name="connsiteX19" fmla="*/ 2196353 w 2232212"/>
              <a:gd name="connsiteY19" fmla="*/ 2223247 h 3094365"/>
              <a:gd name="connsiteX20" fmla="*/ 2187388 w 2232212"/>
              <a:gd name="connsiteY20" fmla="*/ 2250141 h 3094365"/>
              <a:gd name="connsiteX21" fmla="*/ 2133600 w 2232212"/>
              <a:gd name="connsiteY21" fmla="*/ 2286000 h 3094365"/>
              <a:gd name="connsiteX22" fmla="*/ 2088776 w 2232212"/>
              <a:gd name="connsiteY22" fmla="*/ 2330823 h 3094365"/>
              <a:gd name="connsiteX23" fmla="*/ 2070847 w 2232212"/>
              <a:gd name="connsiteY23" fmla="*/ 2348753 h 3094365"/>
              <a:gd name="connsiteX24" fmla="*/ 2017059 w 2232212"/>
              <a:gd name="connsiteY24" fmla="*/ 2366682 h 3094365"/>
              <a:gd name="connsiteX25" fmla="*/ 1972235 w 2232212"/>
              <a:gd name="connsiteY25" fmla="*/ 2411505 h 3094365"/>
              <a:gd name="connsiteX26" fmla="*/ 1954306 w 2232212"/>
              <a:gd name="connsiteY26" fmla="*/ 2429435 h 3094365"/>
              <a:gd name="connsiteX27" fmla="*/ 1927412 w 2232212"/>
              <a:gd name="connsiteY27" fmla="*/ 2447364 h 3094365"/>
              <a:gd name="connsiteX28" fmla="*/ 1909482 w 2232212"/>
              <a:gd name="connsiteY28" fmla="*/ 2483223 h 3094365"/>
              <a:gd name="connsiteX29" fmla="*/ 1873623 w 2232212"/>
              <a:gd name="connsiteY29" fmla="*/ 2554941 h 3094365"/>
              <a:gd name="connsiteX30" fmla="*/ 1828800 w 2232212"/>
              <a:gd name="connsiteY30" fmla="*/ 2644588 h 3094365"/>
              <a:gd name="connsiteX31" fmla="*/ 1801906 w 2232212"/>
              <a:gd name="connsiteY31" fmla="*/ 2671482 h 3094365"/>
              <a:gd name="connsiteX32" fmla="*/ 1775012 w 2232212"/>
              <a:gd name="connsiteY32" fmla="*/ 2680447 h 3094365"/>
              <a:gd name="connsiteX33" fmla="*/ 1748118 w 2232212"/>
              <a:gd name="connsiteY33" fmla="*/ 2698376 h 3094365"/>
              <a:gd name="connsiteX34" fmla="*/ 1712259 w 2232212"/>
              <a:gd name="connsiteY34" fmla="*/ 2743200 h 3094365"/>
              <a:gd name="connsiteX35" fmla="*/ 1694329 w 2232212"/>
              <a:gd name="connsiteY35" fmla="*/ 2770094 h 3094365"/>
              <a:gd name="connsiteX36" fmla="*/ 1613647 w 2232212"/>
              <a:gd name="connsiteY36" fmla="*/ 2796988 h 3094365"/>
              <a:gd name="connsiteX37" fmla="*/ 1586753 w 2232212"/>
              <a:gd name="connsiteY37" fmla="*/ 2805953 h 3094365"/>
              <a:gd name="connsiteX38" fmla="*/ 1515035 w 2232212"/>
              <a:gd name="connsiteY38" fmla="*/ 2823882 h 3094365"/>
              <a:gd name="connsiteX39" fmla="*/ 1488141 w 2232212"/>
              <a:gd name="connsiteY39" fmla="*/ 2850776 h 3094365"/>
              <a:gd name="connsiteX40" fmla="*/ 1461247 w 2232212"/>
              <a:gd name="connsiteY40" fmla="*/ 2895600 h 3094365"/>
              <a:gd name="connsiteX41" fmla="*/ 1407459 w 2232212"/>
              <a:gd name="connsiteY41" fmla="*/ 2913529 h 3094365"/>
              <a:gd name="connsiteX42" fmla="*/ 1353671 w 2232212"/>
              <a:gd name="connsiteY42" fmla="*/ 2931458 h 3094365"/>
              <a:gd name="connsiteX43" fmla="*/ 1317812 w 2232212"/>
              <a:gd name="connsiteY43" fmla="*/ 2940423 h 3094365"/>
              <a:gd name="connsiteX44" fmla="*/ 1165412 w 2232212"/>
              <a:gd name="connsiteY44" fmla="*/ 2949388 h 3094365"/>
              <a:gd name="connsiteX45" fmla="*/ 950259 w 2232212"/>
              <a:gd name="connsiteY45" fmla="*/ 2967317 h 3094365"/>
              <a:gd name="connsiteX46" fmla="*/ 860612 w 2232212"/>
              <a:gd name="connsiteY46" fmla="*/ 2976282 h 3094365"/>
              <a:gd name="connsiteX47" fmla="*/ 815788 w 2232212"/>
              <a:gd name="connsiteY47" fmla="*/ 2985247 h 3094365"/>
              <a:gd name="connsiteX48" fmla="*/ 753035 w 2232212"/>
              <a:gd name="connsiteY48" fmla="*/ 3003176 h 3094365"/>
              <a:gd name="connsiteX49" fmla="*/ 726141 w 2232212"/>
              <a:gd name="connsiteY49" fmla="*/ 3021105 h 3094365"/>
              <a:gd name="connsiteX50" fmla="*/ 654423 w 2232212"/>
              <a:gd name="connsiteY50" fmla="*/ 3074894 h 3094365"/>
              <a:gd name="connsiteX51" fmla="*/ 546847 w 2232212"/>
              <a:gd name="connsiteY51" fmla="*/ 3083858 h 3094365"/>
              <a:gd name="connsiteX52" fmla="*/ 457200 w 2232212"/>
              <a:gd name="connsiteY52" fmla="*/ 3083858 h 3094365"/>
              <a:gd name="connsiteX53" fmla="*/ 403412 w 2232212"/>
              <a:gd name="connsiteY53" fmla="*/ 3065929 h 3094365"/>
              <a:gd name="connsiteX54" fmla="*/ 367553 w 2232212"/>
              <a:gd name="connsiteY54" fmla="*/ 3030070 h 3094365"/>
              <a:gd name="connsiteX55" fmla="*/ 340659 w 2232212"/>
              <a:gd name="connsiteY55" fmla="*/ 2976282 h 3094365"/>
              <a:gd name="connsiteX56" fmla="*/ 313765 w 2232212"/>
              <a:gd name="connsiteY56" fmla="*/ 2949388 h 3094365"/>
              <a:gd name="connsiteX57" fmla="*/ 277906 w 2232212"/>
              <a:gd name="connsiteY57" fmla="*/ 2904564 h 3094365"/>
              <a:gd name="connsiteX58" fmla="*/ 268941 w 2232212"/>
              <a:gd name="connsiteY58" fmla="*/ 2868705 h 3094365"/>
              <a:gd name="connsiteX59" fmla="*/ 259976 w 2232212"/>
              <a:gd name="connsiteY59" fmla="*/ 2841811 h 3094365"/>
              <a:gd name="connsiteX60" fmla="*/ 268941 w 2232212"/>
              <a:gd name="connsiteY60" fmla="*/ 2814917 h 3094365"/>
              <a:gd name="connsiteX61" fmla="*/ 233082 w 2232212"/>
              <a:gd name="connsiteY61" fmla="*/ 2761129 h 3094365"/>
              <a:gd name="connsiteX62" fmla="*/ 215153 w 2232212"/>
              <a:gd name="connsiteY62" fmla="*/ 2698376 h 3094365"/>
              <a:gd name="connsiteX63" fmla="*/ 197223 w 2232212"/>
              <a:gd name="connsiteY63" fmla="*/ 2662517 h 3094365"/>
              <a:gd name="connsiteX64" fmla="*/ 188259 w 2232212"/>
              <a:gd name="connsiteY64" fmla="*/ 2608729 h 3094365"/>
              <a:gd name="connsiteX65" fmla="*/ 170329 w 2232212"/>
              <a:gd name="connsiteY65" fmla="*/ 2572870 h 3094365"/>
              <a:gd name="connsiteX66" fmla="*/ 143435 w 2232212"/>
              <a:gd name="connsiteY66" fmla="*/ 2501153 h 3094365"/>
              <a:gd name="connsiteX67" fmla="*/ 125506 w 2232212"/>
              <a:gd name="connsiteY67" fmla="*/ 2411505 h 3094365"/>
              <a:gd name="connsiteX68" fmla="*/ 107576 w 2232212"/>
              <a:gd name="connsiteY68" fmla="*/ 2312894 h 3094365"/>
              <a:gd name="connsiteX69" fmla="*/ 80682 w 2232212"/>
              <a:gd name="connsiteY69" fmla="*/ 1936376 h 3094365"/>
              <a:gd name="connsiteX70" fmla="*/ 71718 w 2232212"/>
              <a:gd name="connsiteY70" fmla="*/ 1864658 h 3094365"/>
              <a:gd name="connsiteX71" fmla="*/ 44823 w 2232212"/>
              <a:gd name="connsiteY71" fmla="*/ 1766047 h 3094365"/>
              <a:gd name="connsiteX72" fmla="*/ 35859 w 2232212"/>
              <a:gd name="connsiteY72" fmla="*/ 1703294 h 3094365"/>
              <a:gd name="connsiteX73" fmla="*/ 26894 w 2232212"/>
              <a:gd name="connsiteY73" fmla="*/ 1667435 h 3094365"/>
              <a:gd name="connsiteX74" fmla="*/ 8965 w 2232212"/>
              <a:gd name="connsiteY74" fmla="*/ 1550894 h 3094365"/>
              <a:gd name="connsiteX75" fmla="*/ 0 w 2232212"/>
              <a:gd name="connsiteY75" fmla="*/ 1407458 h 3094365"/>
              <a:gd name="connsiteX76" fmla="*/ 8965 w 2232212"/>
              <a:gd name="connsiteY76" fmla="*/ 1299882 h 3094365"/>
              <a:gd name="connsiteX77" fmla="*/ 26894 w 2232212"/>
              <a:gd name="connsiteY77" fmla="*/ 1174376 h 3094365"/>
              <a:gd name="connsiteX78" fmla="*/ 44823 w 2232212"/>
              <a:gd name="connsiteY78" fmla="*/ 1075764 h 3094365"/>
              <a:gd name="connsiteX79" fmla="*/ 71718 w 2232212"/>
              <a:gd name="connsiteY79" fmla="*/ 1004047 h 3094365"/>
              <a:gd name="connsiteX80" fmla="*/ 89647 w 2232212"/>
              <a:gd name="connsiteY80" fmla="*/ 950258 h 3094365"/>
              <a:gd name="connsiteX81" fmla="*/ 161365 w 2232212"/>
              <a:gd name="connsiteY81" fmla="*/ 851647 h 3094365"/>
              <a:gd name="connsiteX82" fmla="*/ 188259 w 2232212"/>
              <a:gd name="connsiteY82" fmla="*/ 797858 h 3094365"/>
              <a:gd name="connsiteX83" fmla="*/ 233082 w 2232212"/>
              <a:gd name="connsiteY83" fmla="*/ 726141 h 3094365"/>
              <a:gd name="connsiteX84" fmla="*/ 268941 w 2232212"/>
              <a:gd name="connsiteY84" fmla="*/ 654423 h 3094365"/>
              <a:gd name="connsiteX85" fmla="*/ 277906 w 2232212"/>
              <a:gd name="connsiteY85" fmla="*/ 618564 h 3094365"/>
              <a:gd name="connsiteX86" fmla="*/ 376518 w 2232212"/>
              <a:gd name="connsiteY86" fmla="*/ 475129 h 3094365"/>
              <a:gd name="connsiteX87" fmla="*/ 403412 w 2232212"/>
              <a:gd name="connsiteY87" fmla="*/ 439270 h 3094365"/>
              <a:gd name="connsiteX88" fmla="*/ 439271 w 2232212"/>
              <a:gd name="connsiteY88" fmla="*/ 421341 h 3094365"/>
              <a:gd name="connsiteX89" fmla="*/ 510988 w 2232212"/>
              <a:gd name="connsiteY89" fmla="*/ 367553 h 3094365"/>
              <a:gd name="connsiteX90" fmla="*/ 573741 w 2232212"/>
              <a:gd name="connsiteY90" fmla="*/ 322729 h 3094365"/>
              <a:gd name="connsiteX91" fmla="*/ 627529 w 2232212"/>
              <a:gd name="connsiteY91" fmla="*/ 304800 h 3094365"/>
              <a:gd name="connsiteX92" fmla="*/ 681318 w 2232212"/>
              <a:gd name="connsiteY92" fmla="*/ 277905 h 3094365"/>
              <a:gd name="connsiteX93" fmla="*/ 744071 w 2232212"/>
              <a:gd name="connsiteY93" fmla="*/ 251011 h 3094365"/>
              <a:gd name="connsiteX94" fmla="*/ 779929 w 2232212"/>
              <a:gd name="connsiteY94" fmla="*/ 224117 h 3094365"/>
              <a:gd name="connsiteX95" fmla="*/ 833718 w 2232212"/>
              <a:gd name="connsiteY95" fmla="*/ 206188 h 3094365"/>
              <a:gd name="connsiteX96" fmla="*/ 860612 w 2232212"/>
              <a:gd name="connsiteY96" fmla="*/ 197223 h 3094365"/>
              <a:gd name="connsiteX97" fmla="*/ 923365 w 2232212"/>
              <a:gd name="connsiteY97" fmla="*/ 170329 h 3094365"/>
              <a:gd name="connsiteX98" fmla="*/ 968188 w 2232212"/>
              <a:gd name="connsiteY98" fmla="*/ 152400 h 3094365"/>
              <a:gd name="connsiteX99" fmla="*/ 1048871 w 2232212"/>
              <a:gd name="connsiteY99" fmla="*/ 125505 h 3094365"/>
              <a:gd name="connsiteX100" fmla="*/ 1075765 w 2232212"/>
              <a:gd name="connsiteY100" fmla="*/ 116541 h 3094365"/>
              <a:gd name="connsiteX101" fmla="*/ 1120588 w 2232212"/>
              <a:gd name="connsiteY101" fmla="*/ 107576 h 3094365"/>
              <a:gd name="connsiteX102" fmla="*/ 1183341 w 2232212"/>
              <a:gd name="connsiteY102" fmla="*/ 80682 h 3094365"/>
              <a:gd name="connsiteX103" fmla="*/ 1228165 w 2232212"/>
              <a:gd name="connsiteY103" fmla="*/ 71717 h 3094365"/>
              <a:gd name="connsiteX104" fmla="*/ 1272988 w 2232212"/>
              <a:gd name="connsiteY104" fmla="*/ 53788 h 3094365"/>
              <a:gd name="connsiteX105" fmla="*/ 1326776 w 2232212"/>
              <a:gd name="connsiteY105" fmla="*/ 35858 h 3094365"/>
              <a:gd name="connsiteX106" fmla="*/ 1362635 w 2232212"/>
              <a:gd name="connsiteY106" fmla="*/ 17929 h 3094365"/>
              <a:gd name="connsiteX107" fmla="*/ 1622612 w 2232212"/>
              <a:gd name="connsiteY107" fmla="*/ 0 h 3094365"/>
              <a:gd name="connsiteX108" fmla="*/ 1909482 w 2232212"/>
              <a:gd name="connsiteY108" fmla="*/ 17929 h 3094365"/>
              <a:gd name="connsiteX109" fmla="*/ 1963271 w 2232212"/>
              <a:gd name="connsiteY109" fmla="*/ 35858 h 3094365"/>
              <a:gd name="connsiteX110" fmla="*/ 1990165 w 2232212"/>
              <a:gd name="connsiteY110" fmla="*/ 44823 h 3094365"/>
              <a:gd name="connsiteX111" fmla="*/ 2008094 w 2232212"/>
              <a:gd name="connsiteY111" fmla="*/ 62753 h 3094365"/>
              <a:gd name="connsiteX112" fmla="*/ 2061882 w 2232212"/>
              <a:gd name="connsiteY112" fmla="*/ 80682 h 3094365"/>
              <a:gd name="connsiteX113" fmla="*/ 2088776 w 2232212"/>
              <a:gd name="connsiteY113" fmla="*/ 89647 h 3094365"/>
              <a:gd name="connsiteX114" fmla="*/ 2115671 w 2232212"/>
              <a:gd name="connsiteY114" fmla="*/ 98611 h 309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232212" h="3094365">
                <a:moveTo>
                  <a:pt x="2115671" y="98611"/>
                </a:moveTo>
                <a:lnTo>
                  <a:pt x="2115671" y="98611"/>
                </a:lnTo>
                <a:cubicBezTo>
                  <a:pt x="2125977" y="191370"/>
                  <a:pt x="2131662" y="198196"/>
                  <a:pt x="2115671" y="304800"/>
                </a:cubicBezTo>
                <a:cubicBezTo>
                  <a:pt x="2112867" y="323490"/>
                  <a:pt x="2102325" y="340253"/>
                  <a:pt x="2097741" y="358588"/>
                </a:cubicBezTo>
                <a:cubicBezTo>
                  <a:pt x="2086484" y="403614"/>
                  <a:pt x="2092672" y="382758"/>
                  <a:pt x="2079812" y="421341"/>
                </a:cubicBezTo>
                <a:cubicBezTo>
                  <a:pt x="2106880" y="610834"/>
                  <a:pt x="2079303" y="400450"/>
                  <a:pt x="2097741" y="833717"/>
                </a:cubicBezTo>
                <a:cubicBezTo>
                  <a:pt x="2104616" y="995277"/>
                  <a:pt x="2102566" y="826813"/>
                  <a:pt x="2124635" y="959223"/>
                </a:cubicBezTo>
                <a:cubicBezTo>
                  <a:pt x="2149400" y="1107808"/>
                  <a:pt x="2113844" y="887244"/>
                  <a:pt x="2142565" y="1102658"/>
                </a:cubicBezTo>
                <a:cubicBezTo>
                  <a:pt x="2144579" y="1117762"/>
                  <a:pt x="2148803" y="1132491"/>
                  <a:pt x="2151529" y="1147482"/>
                </a:cubicBezTo>
                <a:cubicBezTo>
                  <a:pt x="2154780" y="1165365"/>
                  <a:pt x="2155271" y="1183860"/>
                  <a:pt x="2160494" y="1201270"/>
                </a:cubicBezTo>
                <a:cubicBezTo>
                  <a:pt x="2164334" y="1214070"/>
                  <a:pt x="2173731" y="1224616"/>
                  <a:pt x="2178423" y="1237129"/>
                </a:cubicBezTo>
                <a:cubicBezTo>
                  <a:pt x="2182749" y="1248665"/>
                  <a:pt x="2184400" y="1261035"/>
                  <a:pt x="2187388" y="1272988"/>
                </a:cubicBezTo>
                <a:cubicBezTo>
                  <a:pt x="2190376" y="1341717"/>
                  <a:pt x="2191620" y="1410545"/>
                  <a:pt x="2196353" y="1479176"/>
                </a:cubicBezTo>
                <a:cubicBezTo>
                  <a:pt x="2197604" y="1497310"/>
                  <a:pt x="2203809" y="1514850"/>
                  <a:pt x="2205318" y="1532964"/>
                </a:cubicBezTo>
                <a:cubicBezTo>
                  <a:pt x="2209792" y="1586649"/>
                  <a:pt x="2209986" y="1640629"/>
                  <a:pt x="2214282" y="1694329"/>
                </a:cubicBezTo>
                <a:cubicBezTo>
                  <a:pt x="2215967" y="1715392"/>
                  <a:pt x="2220778" y="1736097"/>
                  <a:pt x="2223247" y="1757082"/>
                </a:cubicBezTo>
                <a:cubicBezTo>
                  <a:pt x="2226756" y="1786908"/>
                  <a:pt x="2229224" y="1816847"/>
                  <a:pt x="2232212" y="1846729"/>
                </a:cubicBezTo>
                <a:cubicBezTo>
                  <a:pt x="2229224" y="1957294"/>
                  <a:pt x="2228771" y="2067956"/>
                  <a:pt x="2223247" y="2178423"/>
                </a:cubicBezTo>
                <a:cubicBezTo>
                  <a:pt x="2222775" y="2187861"/>
                  <a:pt x="2219144" y="2197214"/>
                  <a:pt x="2214282" y="2205317"/>
                </a:cubicBezTo>
                <a:cubicBezTo>
                  <a:pt x="2209934" y="2212565"/>
                  <a:pt x="2202329" y="2217270"/>
                  <a:pt x="2196353" y="2223247"/>
                </a:cubicBezTo>
                <a:cubicBezTo>
                  <a:pt x="2193365" y="2232212"/>
                  <a:pt x="2194070" y="2243459"/>
                  <a:pt x="2187388" y="2250141"/>
                </a:cubicBezTo>
                <a:cubicBezTo>
                  <a:pt x="2172151" y="2265378"/>
                  <a:pt x="2148837" y="2270763"/>
                  <a:pt x="2133600" y="2286000"/>
                </a:cubicBezTo>
                <a:lnTo>
                  <a:pt x="2088776" y="2330823"/>
                </a:lnTo>
                <a:cubicBezTo>
                  <a:pt x="2082799" y="2336800"/>
                  <a:pt x="2078865" y="2346080"/>
                  <a:pt x="2070847" y="2348753"/>
                </a:cubicBezTo>
                <a:lnTo>
                  <a:pt x="2017059" y="2366682"/>
                </a:lnTo>
                <a:lnTo>
                  <a:pt x="1972235" y="2411505"/>
                </a:lnTo>
                <a:cubicBezTo>
                  <a:pt x="1966258" y="2417482"/>
                  <a:pt x="1961339" y="2424747"/>
                  <a:pt x="1954306" y="2429435"/>
                </a:cubicBezTo>
                <a:lnTo>
                  <a:pt x="1927412" y="2447364"/>
                </a:lnTo>
                <a:cubicBezTo>
                  <a:pt x="1921435" y="2459317"/>
                  <a:pt x="1914445" y="2470815"/>
                  <a:pt x="1909482" y="2483223"/>
                </a:cubicBezTo>
                <a:cubicBezTo>
                  <a:pt x="1882012" y="2551898"/>
                  <a:pt x="1907988" y="2520576"/>
                  <a:pt x="1873623" y="2554941"/>
                </a:cubicBezTo>
                <a:cubicBezTo>
                  <a:pt x="1855366" y="2609714"/>
                  <a:pt x="1863558" y="2604037"/>
                  <a:pt x="1828800" y="2644588"/>
                </a:cubicBezTo>
                <a:cubicBezTo>
                  <a:pt x="1820549" y="2654214"/>
                  <a:pt x="1812455" y="2664449"/>
                  <a:pt x="1801906" y="2671482"/>
                </a:cubicBezTo>
                <a:cubicBezTo>
                  <a:pt x="1794043" y="2676724"/>
                  <a:pt x="1783464" y="2676221"/>
                  <a:pt x="1775012" y="2680447"/>
                </a:cubicBezTo>
                <a:cubicBezTo>
                  <a:pt x="1765375" y="2685265"/>
                  <a:pt x="1757083" y="2692400"/>
                  <a:pt x="1748118" y="2698376"/>
                </a:cubicBezTo>
                <a:cubicBezTo>
                  <a:pt x="1692931" y="2781153"/>
                  <a:pt x="1763355" y="2679329"/>
                  <a:pt x="1712259" y="2743200"/>
                </a:cubicBezTo>
                <a:cubicBezTo>
                  <a:pt x="1705528" y="2751613"/>
                  <a:pt x="1703096" y="2763832"/>
                  <a:pt x="1694329" y="2770094"/>
                </a:cubicBezTo>
                <a:cubicBezTo>
                  <a:pt x="1673724" y="2784812"/>
                  <a:pt x="1637816" y="2790082"/>
                  <a:pt x="1613647" y="2796988"/>
                </a:cubicBezTo>
                <a:cubicBezTo>
                  <a:pt x="1604561" y="2799584"/>
                  <a:pt x="1595870" y="2803467"/>
                  <a:pt x="1586753" y="2805953"/>
                </a:cubicBezTo>
                <a:cubicBezTo>
                  <a:pt x="1562980" y="2812437"/>
                  <a:pt x="1515035" y="2823882"/>
                  <a:pt x="1515035" y="2823882"/>
                </a:cubicBezTo>
                <a:cubicBezTo>
                  <a:pt x="1506070" y="2832847"/>
                  <a:pt x="1495174" y="2840227"/>
                  <a:pt x="1488141" y="2850776"/>
                </a:cubicBezTo>
                <a:cubicBezTo>
                  <a:pt x="1472806" y="2873778"/>
                  <a:pt x="1489164" y="2881641"/>
                  <a:pt x="1461247" y="2895600"/>
                </a:cubicBezTo>
                <a:cubicBezTo>
                  <a:pt x="1444343" y="2904052"/>
                  <a:pt x="1425388" y="2907553"/>
                  <a:pt x="1407459" y="2913529"/>
                </a:cubicBezTo>
                <a:lnTo>
                  <a:pt x="1353671" y="2931458"/>
                </a:lnTo>
                <a:cubicBezTo>
                  <a:pt x="1341718" y="2934446"/>
                  <a:pt x="1330077" y="2939255"/>
                  <a:pt x="1317812" y="2940423"/>
                </a:cubicBezTo>
                <a:cubicBezTo>
                  <a:pt x="1267153" y="2945248"/>
                  <a:pt x="1216212" y="2946400"/>
                  <a:pt x="1165412" y="2949388"/>
                </a:cubicBezTo>
                <a:cubicBezTo>
                  <a:pt x="1077049" y="2978844"/>
                  <a:pt x="1160385" y="2953761"/>
                  <a:pt x="950259" y="2967317"/>
                </a:cubicBezTo>
                <a:cubicBezTo>
                  <a:pt x="920290" y="2969250"/>
                  <a:pt x="890380" y="2972313"/>
                  <a:pt x="860612" y="2976282"/>
                </a:cubicBezTo>
                <a:cubicBezTo>
                  <a:pt x="845508" y="2978296"/>
                  <a:pt x="830662" y="2981942"/>
                  <a:pt x="815788" y="2985247"/>
                </a:cubicBezTo>
                <a:cubicBezTo>
                  <a:pt x="805442" y="2987546"/>
                  <a:pt x="765019" y="2997184"/>
                  <a:pt x="753035" y="3003176"/>
                </a:cubicBezTo>
                <a:cubicBezTo>
                  <a:pt x="743398" y="3007994"/>
                  <a:pt x="734554" y="3014374"/>
                  <a:pt x="726141" y="3021105"/>
                </a:cubicBezTo>
                <a:cubicBezTo>
                  <a:pt x="703135" y="3039510"/>
                  <a:pt x="689342" y="3071984"/>
                  <a:pt x="654423" y="3074894"/>
                </a:cubicBezTo>
                <a:lnTo>
                  <a:pt x="546847" y="3083858"/>
                </a:lnTo>
                <a:cubicBezTo>
                  <a:pt x="504933" y="3097830"/>
                  <a:pt x="518071" y="3097905"/>
                  <a:pt x="457200" y="3083858"/>
                </a:cubicBezTo>
                <a:cubicBezTo>
                  <a:pt x="438785" y="3079608"/>
                  <a:pt x="403412" y="3065929"/>
                  <a:pt x="403412" y="3065929"/>
                </a:cubicBezTo>
                <a:cubicBezTo>
                  <a:pt x="391459" y="3053976"/>
                  <a:pt x="372899" y="3046107"/>
                  <a:pt x="367553" y="3030070"/>
                </a:cubicBezTo>
                <a:cubicBezTo>
                  <a:pt x="358568" y="3003117"/>
                  <a:pt x="359967" y="2999452"/>
                  <a:pt x="340659" y="2976282"/>
                </a:cubicBezTo>
                <a:cubicBezTo>
                  <a:pt x="332543" y="2966542"/>
                  <a:pt x="321881" y="2959127"/>
                  <a:pt x="313765" y="2949388"/>
                </a:cubicBezTo>
                <a:cubicBezTo>
                  <a:pt x="257211" y="2881524"/>
                  <a:pt x="330075" y="2956736"/>
                  <a:pt x="277906" y="2904564"/>
                </a:cubicBezTo>
                <a:cubicBezTo>
                  <a:pt x="274918" y="2892611"/>
                  <a:pt x="272326" y="2880552"/>
                  <a:pt x="268941" y="2868705"/>
                </a:cubicBezTo>
                <a:cubicBezTo>
                  <a:pt x="266345" y="2859619"/>
                  <a:pt x="259976" y="2851261"/>
                  <a:pt x="259976" y="2841811"/>
                </a:cubicBezTo>
                <a:cubicBezTo>
                  <a:pt x="259976" y="2832361"/>
                  <a:pt x="265953" y="2823882"/>
                  <a:pt x="268941" y="2814917"/>
                </a:cubicBezTo>
                <a:cubicBezTo>
                  <a:pt x="256988" y="2796988"/>
                  <a:pt x="238308" y="2782034"/>
                  <a:pt x="233082" y="2761129"/>
                </a:cubicBezTo>
                <a:cubicBezTo>
                  <a:pt x="228532" y="2742927"/>
                  <a:pt x="222871" y="2716385"/>
                  <a:pt x="215153" y="2698376"/>
                </a:cubicBezTo>
                <a:cubicBezTo>
                  <a:pt x="209889" y="2686093"/>
                  <a:pt x="203200" y="2674470"/>
                  <a:pt x="197223" y="2662517"/>
                </a:cubicBezTo>
                <a:cubicBezTo>
                  <a:pt x="194235" y="2644588"/>
                  <a:pt x="193482" y="2626139"/>
                  <a:pt x="188259" y="2608729"/>
                </a:cubicBezTo>
                <a:cubicBezTo>
                  <a:pt x="184419" y="2595929"/>
                  <a:pt x="175757" y="2585082"/>
                  <a:pt x="170329" y="2572870"/>
                </a:cubicBezTo>
                <a:cubicBezTo>
                  <a:pt x="162755" y="2555828"/>
                  <a:pt x="149347" y="2521847"/>
                  <a:pt x="143435" y="2501153"/>
                </a:cubicBezTo>
                <a:cubicBezTo>
                  <a:pt x="134103" y="2468489"/>
                  <a:pt x="130537" y="2446717"/>
                  <a:pt x="125506" y="2411505"/>
                </a:cubicBezTo>
                <a:cubicBezTo>
                  <a:pt x="112835" y="2322809"/>
                  <a:pt x="125154" y="2365625"/>
                  <a:pt x="107576" y="2312894"/>
                </a:cubicBezTo>
                <a:cubicBezTo>
                  <a:pt x="100190" y="2157770"/>
                  <a:pt x="99977" y="2090750"/>
                  <a:pt x="80682" y="1936376"/>
                </a:cubicBezTo>
                <a:cubicBezTo>
                  <a:pt x="77694" y="1912470"/>
                  <a:pt x="76158" y="1888337"/>
                  <a:pt x="71718" y="1864658"/>
                </a:cubicBezTo>
                <a:cubicBezTo>
                  <a:pt x="63052" y="1818441"/>
                  <a:pt x="57149" y="1803023"/>
                  <a:pt x="44823" y="1766047"/>
                </a:cubicBezTo>
                <a:cubicBezTo>
                  <a:pt x="41835" y="1745129"/>
                  <a:pt x="39639" y="1724083"/>
                  <a:pt x="35859" y="1703294"/>
                </a:cubicBezTo>
                <a:cubicBezTo>
                  <a:pt x="33655" y="1691172"/>
                  <a:pt x="29035" y="1679568"/>
                  <a:pt x="26894" y="1667435"/>
                </a:cubicBezTo>
                <a:cubicBezTo>
                  <a:pt x="20064" y="1628729"/>
                  <a:pt x="14941" y="1589741"/>
                  <a:pt x="8965" y="1550894"/>
                </a:cubicBezTo>
                <a:cubicBezTo>
                  <a:pt x="5977" y="1503082"/>
                  <a:pt x="0" y="1455363"/>
                  <a:pt x="0" y="1407458"/>
                </a:cubicBezTo>
                <a:cubicBezTo>
                  <a:pt x="0" y="1371475"/>
                  <a:pt x="5554" y="1335703"/>
                  <a:pt x="8965" y="1299882"/>
                </a:cubicBezTo>
                <a:cubicBezTo>
                  <a:pt x="18158" y="1203358"/>
                  <a:pt x="13441" y="1246127"/>
                  <a:pt x="26894" y="1174376"/>
                </a:cubicBezTo>
                <a:cubicBezTo>
                  <a:pt x="33051" y="1141539"/>
                  <a:pt x="37823" y="1108432"/>
                  <a:pt x="44823" y="1075764"/>
                </a:cubicBezTo>
                <a:cubicBezTo>
                  <a:pt x="48298" y="1059547"/>
                  <a:pt x="68293" y="1013465"/>
                  <a:pt x="71718" y="1004047"/>
                </a:cubicBezTo>
                <a:cubicBezTo>
                  <a:pt x="78177" y="986285"/>
                  <a:pt x="81195" y="967162"/>
                  <a:pt x="89647" y="950258"/>
                </a:cubicBezTo>
                <a:cubicBezTo>
                  <a:pt x="123560" y="882432"/>
                  <a:pt x="123197" y="911625"/>
                  <a:pt x="161365" y="851647"/>
                </a:cubicBezTo>
                <a:cubicBezTo>
                  <a:pt x="172127" y="834735"/>
                  <a:pt x="178314" y="815263"/>
                  <a:pt x="188259" y="797858"/>
                </a:cubicBezTo>
                <a:cubicBezTo>
                  <a:pt x="202245" y="773382"/>
                  <a:pt x="233082" y="726141"/>
                  <a:pt x="233082" y="726141"/>
                </a:cubicBezTo>
                <a:cubicBezTo>
                  <a:pt x="255096" y="638089"/>
                  <a:pt x="223225" y="745854"/>
                  <a:pt x="268941" y="654423"/>
                </a:cubicBezTo>
                <a:cubicBezTo>
                  <a:pt x="274451" y="643403"/>
                  <a:pt x="271567" y="629129"/>
                  <a:pt x="277906" y="618564"/>
                </a:cubicBezTo>
                <a:cubicBezTo>
                  <a:pt x="307758" y="568811"/>
                  <a:pt x="341706" y="521546"/>
                  <a:pt x="376518" y="475129"/>
                </a:cubicBezTo>
                <a:cubicBezTo>
                  <a:pt x="385483" y="463176"/>
                  <a:pt x="392068" y="448994"/>
                  <a:pt x="403412" y="439270"/>
                </a:cubicBezTo>
                <a:cubicBezTo>
                  <a:pt x="413559" y="430573"/>
                  <a:pt x="427318" y="427317"/>
                  <a:pt x="439271" y="421341"/>
                </a:cubicBezTo>
                <a:cubicBezTo>
                  <a:pt x="480391" y="380219"/>
                  <a:pt x="429889" y="428379"/>
                  <a:pt x="510988" y="367553"/>
                </a:cubicBezTo>
                <a:cubicBezTo>
                  <a:pt x="515808" y="363938"/>
                  <a:pt x="563012" y="327497"/>
                  <a:pt x="573741" y="322729"/>
                </a:cubicBezTo>
                <a:cubicBezTo>
                  <a:pt x="591011" y="315053"/>
                  <a:pt x="627529" y="304800"/>
                  <a:pt x="627529" y="304800"/>
                </a:cubicBezTo>
                <a:cubicBezTo>
                  <a:pt x="679211" y="270344"/>
                  <a:pt x="629357" y="300174"/>
                  <a:pt x="681318" y="277905"/>
                </a:cubicBezTo>
                <a:cubicBezTo>
                  <a:pt x="758863" y="244672"/>
                  <a:pt x="680997" y="272036"/>
                  <a:pt x="744071" y="251011"/>
                </a:cubicBezTo>
                <a:cubicBezTo>
                  <a:pt x="756024" y="242046"/>
                  <a:pt x="766565" y="230799"/>
                  <a:pt x="779929" y="224117"/>
                </a:cubicBezTo>
                <a:cubicBezTo>
                  <a:pt x="796833" y="215665"/>
                  <a:pt x="815788" y="212164"/>
                  <a:pt x="833718" y="206188"/>
                </a:cubicBezTo>
                <a:cubicBezTo>
                  <a:pt x="842683" y="203200"/>
                  <a:pt x="852749" y="202465"/>
                  <a:pt x="860612" y="197223"/>
                </a:cubicBezTo>
                <a:cubicBezTo>
                  <a:pt x="907882" y="165711"/>
                  <a:pt x="865476" y="189625"/>
                  <a:pt x="923365" y="170329"/>
                </a:cubicBezTo>
                <a:cubicBezTo>
                  <a:pt x="938631" y="165240"/>
                  <a:pt x="953034" y="157812"/>
                  <a:pt x="968188" y="152400"/>
                </a:cubicBezTo>
                <a:cubicBezTo>
                  <a:pt x="994886" y="142865"/>
                  <a:pt x="1021977" y="134470"/>
                  <a:pt x="1048871" y="125505"/>
                </a:cubicBezTo>
                <a:cubicBezTo>
                  <a:pt x="1057836" y="122517"/>
                  <a:pt x="1066499" y="118394"/>
                  <a:pt x="1075765" y="116541"/>
                </a:cubicBezTo>
                <a:cubicBezTo>
                  <a:pt x="1090706" y="113553"/>
                  <a:pt x="1105806" y="111272"/>
                  <a:pt x="1120588" y="107576"/>
                </a:cubicBezTo>
                <a:cubicBezTo>
                  <a:pt x="1183253" y="91909"/>
                  <a:pt x="1106372" y="106338"/>
                  <a:pt x="1183341" y="80682"/>
                </a:cubicBezTo>
                <a:cubicBezTo>
                  <a:pt x="1197796" y="75864"/>
                  <a:pt x="1213570" y="76095"/>
                  <a:pt x="1228165" y="71717"/>
                </a:cubicBezTo>
                <a:cubicBezTo>
                  <a:pt x="1243578" y="67093"/>
                  <a:pt x="1257865" y="59287"/>
                  <a:pt x="1272988" y="53788"/>
                </a:cubicBezTo>
                <a:cubicBezTo>
                  <a:pt x="1290749" y="47329"/>
                  <a:pt x="1309872" y="44310"/>
                  <a:pt x="1326776" y="35858"/>
                </a:cubicBezTo>
                <a:cubicBezTo>
                  <a:pt x="1338729" y="29882"/>
                  <a:pt x="1349500" y="20392"/>
                  <a:pt x="1362635" y="17929"/>
                </a:cubicBezTo>
                <a:cubicBezTo>
                  <a:pt x="1392793" y="12274"/>
                  <a:pt x="1615494" y="419"/>
                  <a:pt x="1622612" y="0"/>
                </a:cubicBezTo>
                <a:cubicBezTo>
                  <a:pt x="1640138" y="835"/>
                  <a:pt x="1855324" y="8372"/>
                  <a:pt x="1909482" y="17929"/>
                </a:cubicBezTo>
                <a:cubicBezTo>
                  <a:pt x="1928094" y="21213"/>
                  <a:pt x="1945341" y="29882"/>
                  <a:pt x="1963271" y="35858"/>
                </a:cubicBezTo>
                <a:lnTo>
                  <a:pt x="1990165" y="44823"/>
                </a:lnTo>
                <a:cubicBezTo>
                  <a:pt x="1996141" y="50800"/>
                  <a:pt x="2000534" y="58973"/>
                  <a:pt x="2008094" y="62753"/>
                </a:cubicBezTo>
                <a:cubicBezTo>
                  <a:pt x="2024998" y="71205"/>
                  <a:pt x="2043953" y="74706"/>
                  <a:pt x="2061882" y="80682"/>
                </a:cubicBezTo>
                <a:cubicBezTo>
                  <a:pt x="2070847" y="83670"/>
                  <a:pt x="2084550" y="81195"/>
                  <a:pt x="2088776" y="89647"/>
                </a:cubicBezTo>
                <a:lnTo>
                  <a:pt x="2115671" y="9861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FFFF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5700145-4C1D-4625-A5C3-B66936B77149}"/>
              </a:ext>
            </a:extLst>
          </p:cNvPr>
          <p:cNvSpPr txBox="1">
            <a:spLocks/>
          </p:cNvSpPr>
          <p:nvPr/>
        </p:nvSpPr>
        <p:spPr>
          <a:xfrm>
            <a:off x="0" y="-8579"/>
            <a:ext cx="9144000" cy="105295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Need for Additional Lines of Defense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daisuke.m\AppData\Local\Microsoft\Windows\Temporary Internet Files\Content.IE5\7QOTQ4R4\honey_PNG1157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42" y="3076575"/>
            <a:ext cx="1010458" cy="110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57824" y="3022851"/>
            <a:ext cx="1228725" cy="1209422"/>
          </a:xfrm>
          <a:prstGeom prst="rect">
            <a:avLst/>
          </a:prstGeom>
          <a:noFill/>
          <a:ln w="1905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/>
          <p:cNvSpPr txBox="1"/>
          <p:nvPr/>
        </p:nvSpPr>
        <p:spPr>
          <a:xfrm>
            <a:off x="5542742" y="2743649"/>
            <a:ext cx="97828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Substation</a:t>
            </a:r>
            <a:endParaRPr lang="en-SG" sz="1400" b="1" dirty="0">
              <a:solidFill>
                <a:srgbClr val="00B0F0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4705350" y="3459512"/>
            <a:ext cx="742949" cy="484632"/>
          </a:xfrm>
          <a:prstGeom prst="leftRightArrow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Down Arrow 11"/>
          <p:cNvSpPr/>
          <p:nvPr/>
        </p:nvSpPr>
        <p:spPr>
          <a:xfrm>
            <a:off x="7857038" y="4124746"/>
            <a:ext cx="484632" cy="4892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/>
          <p:cNvSpPr txBox="1"/>
          <p:nvPr/>
        </p:nvSpPr>
        <p:spPr>
          <a:xfrm>
            <a:off x="7101916" y="4595525"/>
            <a:ext cx="2066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No longer fully effective once a trusted entity becomes malicious!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19" name="Pentagon 6">
            <a:extLst>
              <a:ext uri="{FF2B5EF4-FFF2-40B4-BE49-F238E27FC236}">
                <a16:creationId xmlns:a16="http://schemas.microsoft.com/office/drawing/2014/main" xmlns="" id="{AA54D987-47B1-4B9A-830E-F02C80EB5DF6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E63747BA-D81B-4972-91C6-3629D5AB77A9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04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6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6" grpId="0"/>
      <p:bldP spid="9" grpId="0" animBg="1"/>
      <p:bldP spid="8" grpId="0" animBg="1"/>
      <p:bldP spid="10" grpId="0"/>
      <p:bldP spid="11" grpId="0" animBg="1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322636"/>
            <a:ext cx="4289646" cy="4525963"/>
          </a:xfrm>
        </p:spPr>
        <p:txBody>
          <a:bodyPr>
            <a:normAutofit fontScale="92500"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dirty="0"/>
              <a:t>Deployed </a:t>
            </a:r>
            <a:r>
              <a:rPr lang="en-US" altLang="ja-JP" sz="2800" b="1" dirty="0">
                <a:solidFill>
                  <a:srgbClr val="F35B85"/>
                </a:solidFill>
              </a:rPr>
              <a:t>at (near) the edge </a:t>
            </a:r>
            <a:r>
              <a:rPr lang="en-US" altLang="ja-JP" sz="2800" dirty="0"/>
              <a:t>of cyber infrastructure</a:t>
            </a:r>
            <a:endParaRPr lang="en-US" altLang="ja-JP" sz="2400" dirty="0"/>
          </a:p>
          <a:p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b="1" dirty="0">
                <a:solidFill>
                  <a:srgbClr val="F35B85"/>
                </a:solidFill>
              </a:rPr>
              <a:t>Reliably mediate </a:t>
            </a:r>
            <a:r>
              <a:rPr lang="en-US" altLang="ja-JP" sz="2800" dirty="0"/>
              <a:t>incoming remote control commands</a:t>
            </a:r>
            <a:r>
              <a:rPr lang="en-US" altLang="ja-JP" sz="2400" dirty="0"/>
              <a:t> </a:t>
            </a:r>
          </a:p>
          <a:p>
            <a:endParaRPr lang="en-US" altLang="ja-JP" sz="2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ja-JP" sz="2800" b="1" dirty="0">
                <a:solidFill>
                  <a:srgbClr val="F35B85"/>
                </a:solidFill>
              </a:rPr>
              <a:t>Evaluate </a:t>
            </a:r>
            <a:r>
              <a:rPr lang="en-US" altLang="ja-JP" sz="2800" b="1" dirty="0" smtClean="0">
                <a:solidFill>
                  <a:srgbClr val="F35B85"/>
                </a:solidFill>
              </a:rPr>
              <a:t>legitimacy / validity </a:t>
            </a:r>
            <a:r>
              <a:rPr lang="en-US" altLang="ja-JP" sz="2800" dirty="0"/>
              <a:t>of the commands before execution</a:t>
            </a:r>
          </a:p>
          <a:p>
            <a:endParaRPr lang="en-US" altLang="ja-JP" sz="2800" dirty="0"/>
          </a:p>
        </p:txBody>
      </p:sp>
      <p:sp>
        <p:nvSpPr>
          <p:cNvPr id="6" name="正方形/長方形 4"/>
          <p:cNvSpPr/>
          <p:nvPr/>
        </p:nvSpPr>
        <p:spPr>
          <a:xfrm>
            <a:off x="5056632" y="4189275"/>
            <a:ext cx="408736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Daisuke Mashima, Prageeth Gunathilaka, and Binbin Chen, "</a:t>
            </a:r>
            <a:r>
              <a:rPr kumimoji="0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An Active Command Mediation Approach for Securing Remote Control Interface of Substations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."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 Proc. of IEEE SmartGridComm 2016 in November, 2016.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Daisuke Mashima, Prageeth Gunathilaka, and Binbin Chen, </a:t>
            </a:r>
            <a:r>
              <a:rPr kumimoji="0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“Artificial Command-delaying for Securing Substation Remote Control: Design and Implementation."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In press for IEEE Transactions on Smart Grid.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Daisuke Mashima, Binbin Chen, Toby Zhou, Ramkumar Rajendran, and Biplab Sikdar, </a:t>
            </a:r>
            <a:r>
              <a:rPr kumimoji="0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“Securing Substations through Command Authentication Using On-the-fly Simulation of Power System Dynamics.”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In Proc. of IEEE SmartGridComm 2018.</a:t>
            </a:r>
            <a:r>
              <a:rPr kumimoji="0" lang="ja-JP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altLang="ja-JP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Daisuke Mashima, Ramkumar Rajendran, Toby Zhou, Binbin Chen, and Biplab Sikdar, 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“</a:t>
            </a:r>
            <a:r>
              <a:rPr kumimoji="0" lang="en-US" altLang="ja-JP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On Optimization of Command-Delaying for</a:t>
            </a:r>
            <a:r>
              <a:rPr kumimoji="0" lang="en-US" altLang="ja-JP" sz="9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Advanced Command Authentication in Smart Grid Systems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.” 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Under 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submission.</a:t>
            </a:r>
            <a:r>
              <a:rPr kumimoji="0" lang="ja-JP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20964" y="3661220"/>
            <a:ext cx="3674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A*CMD stands for Active Command Mediation Defense.</a:t>
            </a:r>
            <a:endParaRPr kumimoji="1" lang="ja-JP" altLang="en-US" sz="1200" b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46" y="1662709"/>
            <a:ext cx="4752753" cy="201975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59BAE442-CA24-44C1-A945-0368F5DD0F18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0529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SCADA Command Authentication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Pentagon 6">
            <a:extLst>
              <a:ext uri="{FF2B5EF4-FFF2-40B4-BE49-F238E27FC236}">
                <a16:creationId xmlns:a16="http://schemas.microsoft.com/office/drawing/2014/main" xmlns="" id="{AA54D987-47B1-4B9A-830E-F02C80EB5DF6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E63747BA-D81B-4972-91C6-3629D5AB77A9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04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90" y="1404493"/>
            <a:ext cx="3476487" cy="252972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9709" y="1422168"/>
            <a:ext cx="5004166" cy="4487571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/>
              <a:t>Steady-state power flow simulation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dirty="0"/>
              <a:t>Employed by many state-of-the-art schemes 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b="1" i="1" dirty="0">
                <a:solidFill>
                  <a:schemeClr val="accent3">
                    <a:lumMod val="50000"/>
                  </a:schemeClr>
                </a:solidFill>
              </a:rPr>
              <a:t>Fast to calculate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b="1" i="1" dirty="0">
                <a:solidFill>
                  <a:srgbClr val="FF0000"/>
                </a:solidFill>
              </a:rPr>
              <a:t>Provides only limited information</a:t>
            </a:r>
          </a:p>
          <a:p>
            <a:pPr marL="457200" lvl="1" indent="0">
              <a:buNone/>
            </a:pPr>
            <a:r>
              <a:rPr kumimoji="1" lang="en-US" altLang="ja-JP" sz="2400" b="1" i="1" dirty="0">
                <a:solidFill>
                  <a:schemeClr val="bg1"/>
                </a:solidFill>
              </a:rPr>
              <a:t>0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/>
              <a:t>Power system dynamics simulation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b="1" i="1" dirty="0">
                <a:solidFill>
                  <a:schemeClr val="accent3">
                    <a:lumMod val="50000"/>
                  </a:schemeClr>
                </a:solidFill>
              </a:rPr>
              <a:t>Transient-state behavior (e.g., frequency change) as well as cascading events</a:t>
            </a:r>
            <a:endParaRPr kumimoji="1" lang="en-US" altLang="ja-JP" i="1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87" y="1306719"/>
            <a:ext cx="3770367" cy="2759646"/>
          </a:xfrm>
          <a:prstGeom prst="rect">
            <a:avLst/>
          </a:prstGeom>
        </p:spPr>
      </p:pic>
      <p:sp>
        <p:nvSpPr>
          <p:cNvPr id="8" name="Oval 6"/>
          <p:cNvSpPr/>
          <p:nvPr/>
        </p:nvSpPr>
        <p:spPr>
          <a:xfrm>
            <a:off x="7279060" y="2978326"/>
            <a:ext cx="322310" cy="326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/>
          <p:nvPr/>
        </p:nvSpPr>
        <p:spPr>
          <a:xfrm>
            <a:off x="6097276" y="3104715"/>
            <a:ext cx="322310" cy="296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53" y="3885867"/>
            <a:ext cx="2773356" cy="2019064"/>
          </a:xfrm>
          <a:prstGeom prst="rect">
            <a:avLst/>
          </a:prstGeom>
        </p:spPr>
      </p:pic>
      <p:sp>
        <p:nvSpPr>
          <p:cNvPr id="14" name="角丸四角形吹き出し 4"/>
          <p:cNvSpPr/>
          <p:nvPr/>
        </p:nvSpPr>
        <p:spPr>
          <a:xfrm>
            <a:off x="7634854" y="4788279"/>
            <a:ext cx="1495100" cy="729182"/>
          </a:xfrm>
          <a:prstGeom prst="wedgeRoundRectCallout">
            <a:avLst>
              <a:gd name="adj1" fmla="val -112273"/>
              <a:gd name="adj2" fmla="val 1309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Frequency violation 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 term of WECC Category C limit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(59Hz over 7 second)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D3C0123-5A21-4810-BE1B-F68B585AA379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18968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Command Authentication Based on              Power System Dynamics Simulation 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Pentagon 6">
            <a:extLst>
              <a:ext uri="{FF2B5EF4-FFF2-40B4-BE49-F238E27FC236}">
                <a16:creationId xmlns:a16="http://schemas.microsoft.com/office/drawing/2014/main" xmlns="" id="{44B18B7D-4EF4-4F85-BDEA-BB82B13C053A}"/>
              </a:ext>
            </a:extLst>
          </p:cNvPr>
          <p:cNvSpPr/>
          <p:nvPr/>
        </p:nvSpPr>
        <p:spPr>
          <a:xfrm rot="5400000">
            <a:off x="8498202" y="-18741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E4C7DB9E-9013-45F5-BEDF-40EF31B225C0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04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右矢印 1"/>
          <p:cNvSpPr/>
          <p:nvPr/>
        </p:nvSpPr>
        <p:spPr>
          <a:xfrm>
            <a:off x="5680594" y="4055510"/>
            <a:ext cx="247717" cy="2729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52555" y="4020922"/>
            <a:ext cx="1213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Nominal Freq.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0526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2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xmlns="" id="{6383ED4A-10EE-4032-9785-BB94F4917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432" y="4339169"/>
            <a:ext cx="1372722" cy="678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339"/>
            <a:ext cx="9144000" cy="824187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Brief Bio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D745FCDB-D7A9-4BA1-ACA5-485B02C7B255}"/>
              </a:ext>
            </a:extLst>
          </p:cNvPr>
          <p:cNvSpPr txBox="1"/>
          <p:nvPr/>
        </p:nvSpPr>
        <p:spPr>
          <a:xfrm>
            <a:off x="160250" y="848086"/>
            <a:ext cx="521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Daisuke MASHIMA, PhD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F0F110A4-00B7-48F5-8602-2514CF05F92C}"/>
              </a:ext>
            </a:extLst>
          </p:cNvPr>
          <p:cNvSpPr txBox="1"/>
          <p:nvPr/>
        </p:nvSpPr>
        <p:spPr>
          <a:xfrm>
            <a:off x="164184" y="1825639"/>
            <a:ext cx="65673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Senior Research Scientist at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ADSC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and</a:t>
            </a:r>
            <a:r>
              <a:rPr kumimoji="0" lang="en-US" altLang="ja-JP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Research Affiliate at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University of Illinois at Urbana Champaign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>
                  <a:lumMod val="90000"/>
                </a:srgbClr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 government-funded smart grid security projects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Formerly research scientist at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Fujitsu Laboratories of America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>
                  <a:lumMod val="90000"/>
                </a:srgbClr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Smart energy and smart home IoT systems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>
                  <a:lumMod val="90000"/>
                </a:srgbClr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Security and privacy in smart metering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>
                  <a:lumMod val="90000"/>
                </a:srgbClr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OpenADR2.0 standardization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06FC0C8F-3E95-477D-98D3-47A8D48A6FAC}"/>
              </a:ext>
            </a:extLst>
          </p:cNvPr>
          <p:cNvSpPr txBox="1"/>
          <p:nvPr/>
        </p:nvSpPr>
        <p:spPr>
          <a:xfrm>
            <a:off x="-175666" y="5058637"/>
            <a:ext cx="8329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Cybersecurity and Privacy Symposium co-chair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at IEEE 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SmartGridComm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2019</a:t>
            </a:r>
          </a:p>
          <a:p>
            <a:pPr marL="742950" lvl="1" indent="-285750">
              <a:buClr>
                <a:srgbClr val="EEECE1">
                  <a:lumMod val="50000"/>
                </a:srgbClr>
              </a:buClr>
              <a:buFont typeface="Wingdings" panose="05000000000000000000" pitchFamily="2" charset="2"/>
              <a:buChar char="Ø"/>
              <a:defRPr/>
            </a:pPr>
            <a:r>
              <a:rPr lang="en-US" altLang="ja-JP" b="1" dirty="0">
                <a:solidFill>
                  <a:srgbClr val="F35B85"/>
                </a:solidFill>
                <a:ea typeface="ＭＳ Ｐゴシック" panose="020B0600070205080204" pitchFamily="34" charset="-128"/>
              </a:rPr>
              <a:t>Best paper award</a:t>
            </a:r>
            <a:r>
              <a:rPr lang="en-US" altLang="ja-JP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from IEEE </a:t>
            </a:r>
            <a:r>
              <a:rPr lang="en-US" altLang="ja-JP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SmartGridComm</a:t>
            </a:r>
            <a:r>
              <a:rPr lang="en-US" altLang="ja-JP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2014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President Awards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and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Standardization Promotion Award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from Fujitsu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xmlns="" id="{2D45D157-29CC-488F-BF89-C200E0FF8450}"/>
              </a:ext>
            </a:extLst>
          </p:cNvPr>
          <p:cNvGrpSpPr/>
          <p:nvPr/>
        </p:nvGrpSpPr>
        <p:grpSpPr>
          <a:xfrm>
            <a:off x="34213" y="3826510"/>
            <a:ext cx="3698948" cy="368093"/>
            <a:chOff x="786892" y="3214513"/>
            <a:chExt cx="3931226" cy="633640"/>
          </a:xfrm>
          <a:gradFill flip="none" rotWithShape="1">
            <a:gsLst>
              <a:gs pos="0">
                <a:schemeClr val="accent1">
                  <a:lumMod val="89000"/>
                </a:schemeClr>
              </a:gs>
              <a:gs pos="52000">
                <a:schemeClr val="accent1">
                  <a:lumMod val="89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grpSpPr>
        <p:sp>
          <p:nvSpPr>
            <p:cNvPr id="28" name="Rectangle 9">
              <a:extLst>
                <a:ext uri="{FF2B5EF4-FFF2-40B4-BE49-F238E27FC236}">
                  <a16:creationId xmlns:a16="http://schemas.microsoft.com/office/drawing/2014/main" xmlns="" id="{B3061B09-B975-4005-BBEB-DC919B74637B}"/>
                </a:ext>
              </a:extLst>
            </p:cNvPr>
            <p:cNvSpPr/>
            <p:nvPr/>
          </p:nvSpPr>
          <p:spPr>
            <a:xfrm flipH="1">
              <a:off x="793502" y="3231501"/>
              <a:ext cx="153600" cy="616652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xmlns="" id="{A269BD8E-8C94-4DF2-ABBD-F6B1B28D4F28}"/>
                </a:ext>
              </a:extLst>
            </p:cNvPr>
            <p:cNvSpPr/>
            <p:nvPr/>
          </p:nvSpPr>
          <p:spPr>
            <a:xfrm>
              <a:off x="786892" y="3214513"/>
              <a:ext cx="3931226" cy="484220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rPr>
                <a:t>   Education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0FF2FE16-238D-48C6-AD26-D176A7D6A835}"/>
              </a:ext>
            </a:extLst>
          </p:cNvPr>
          <p:cNvSpPr txBox="1"/>
          <p:nvPr/>
        </p:nvSpPr>
        <p:spPr>
          <a:xfrm>
            <a:off x="211383" y="4111135"/>
            <a:ext cx="706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PhD in Computer Science from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Georgia Tech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in 2012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>
                  <a:lumMod val="90000"/>
                </a:srgbClr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Security and privacy in Electronic Healthcare Records</a:t>
            </a:r>
          </a:p>
        </p:txBody>
      </p:sp>
      <p:sp>
        <p:nvSpPr>
          <p:cNvPr id="25" name="Pentagon 6">
            <a:extLst>
              <a:ext uri="{FF2B5EF4-FFF2-40B4-BE49-F238E27FC236}">
                <a16:creationId xmlns:a16="http://schemas.microsoft.com/office/drawing/2014/main" xmlns="" id="{662353F2-0FA0-4E3E-B0A2-359BB659054B}"/>
              </a:ext>
            </a:extLst>
          </p:cNvPr>
          <p:cNvSpPr/>
          <p:nvPr/>
        </p:nvSpPr>
        <p:spPr>
          <a:xfrm rot="5400000">
            <a:off x="8497267" y="-17914"/>
            <a:ext cx="637405" cy="654684"/>
          </a:xfrm>
          <a:prstGeom prst="homePlate">
            <a:avLst>
              <a:gd name="adj" fmla="val 4101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0D59192C-7DEB-4D5B-A479-BC01B7E33086}"/>
              </a:ext>
            </a:extLst>
          </p:cNvPr>
          <p:cNvSpPr txBox="1"/>
          <p:nvPr/>
        </p:nvSpPr>
        <p:spPr>
          <a:xfrm>
            <a:off x="8574005" y="17392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01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xmlns="" id="{C7E90B60-B67F-4FC0-94CD-BC4A85184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295" y="3747099"/>
            <a:ext cx="2167936" cy="592070"/>
          </a:xfrm>
          <a:prstGeom prst="rect">
            <a:avLst/>
          </a:prstGeom>
        </p:spPr>
      </p:pic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xmlns="" id="{04C1BAC3-5172-4BC1-ACE7-7C4D8CF4A996}"/>
              </a:ext>
            </a:extLst>
          </p:cNvPr>
          <p:cNvGrpSpPr/>
          <p:nvPr/>
        </p:nvGrpSpPr>
        <p:grpSpPr>
          <a:xfrm>
            <a:off x="33052" y="4761202"/>
            <a:ext cx="3698948" cy="368093"/>
            <a:chOff x="786892" y="3214513"/>
            <a:chExt cx="3931226" cy="633640"/>
          </a:xfrm>
          <a:gradFill flip="none" rotWithShape="1">
            <a:gsLst>
              <a:gs pos="0">
                <a:schemeClr val="accent1">
                  <a:lumMod val="89000"/>
                </a:schemeClr>
              </a:gs>
              <a:gs pos="52000">
                <a:schemeClr val="accent1">
                  <a:lumMod val="89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grpSpPr>
        <p:sp>
          <p:nvSpPr>
            <p:cNvPr id="40" name="Rectangle 9">
              <a:extLst>
                <a:ext uri="{FF2B5EF4-FFF2-40B4-BE49-F238E27FC236}">
                  <a16:creationId xmlns:a16="http://schemas.microsoft.com/office/drawing/2014/main" xmlns="" id="{F6AB94AD-1277-484A-AF62-D8E53824F078}"/>
                </a:ext>
              </a:extLst>
            </p:cNvPr>
            <p:cNvSpPr/>
            <p:nvPr/>
          </p:nvSpPr>
          <p:spPr>
            <a:xfrm flipH="1">
              <a:off x="793502" y="3231501"/>
              <a:ext cx="153600" cy="616652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xmlns="" id="{18F2E9E8-18B2-4EFE-B891-1FFF6EF66820}"/>
                </a:ext>
              </a:extLst>
            </p:cNvPr>
            <p:cNvSpPr/>
            <p:nvPr/>
          </p:nvSpPr>
          <p:spPr>
            <a:xfrm>
              <a:off x="786892" y="3214513"/>
              <a:ext cx="3931226" cy="484220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rPr>
                <a:t> </a:t>
              </a:r>
              <a:r>
                <a:rPr lang="ja-JP" altLang="en-US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rPr>
                <a:t>  </a:t>
              </a:r>
              <a:r>
                <a:rPr lang="en-US" altLang="ko-KR" dirty="0">
                  <a:solidFill>
                    <a:prstClr val="white"/>
                  </a:solidFill>
                </a:rPr>
                <a:t>Others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xmlns="" id="{A734AE8A-8616-45B1-B330-19D5C5167670}"/>
              </a:ext>
            </a:extLst>
          </p:cNvPr>
          <p:cNvGrpSpPr/>
          <p:nvPr/>
        </p:nvGrpSpPr>
        <p:grpSpPr>
          <a:xfrm>
            <a:off x="33052" y="1506972"/>
            <a:ext cx="3698948" cy="409612"/>
            <a:chOff x="33052" y="3488163"/>
            <a:chExt cx="3698948" cy="40961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xmlns="" id="{CC1A4BC2-331A-44FF-AE37-AB2CD9D96BD5}"/>
                </a:ext>
              </a:extLst>
            </p:cNvPr>
            <p:cNvGrpSpPr/>
            <p:nvPr/>
          </p:nvGrpSpPr>
          <p:grpSpPr>
            <a:xfrm>
              <a:off x="33052" y="3529682"/>
              <a:ext cx="3698948" cy="368093"/>
              <a:chOff x="786892" y="3214513"/>
              <a:chExt cx="3931226" cy="633640"/>
            </a:xfr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52000">
                  <a:schemeClr val="accent1">
                    <a:lumMod val="89000"/>
                  </a:schemeClr>
                </a:gs>
                <a:gs pos="67000">
                  <a:schemeClr val="accent1">
                    <a:lumMod val="75000"/>
                  </a:schemeClr>
                </a:gs>
                <a:gs pos="100000">
                  <a:schemeClr val="accent1">
                    <a:lumMod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p:grpSpPr>
          <p:sp>
            <p:nvSpPr>
              <p:cNvPr id="37" name="Rectangle 9">
                <a:extLst>
                  <a:ext uri="{FF2B5EF4-FFF2-40B4-BE49-F238E27FC236}">
                    <a16:creationId xmlns:a16="http://schemas.microsoft.com/office/drawing/2014/main" xmlns="" id="{6740868B-D76A-413A-8907-B28F63C76AAC}"/>
                  </a:ext>
                </a:extLst>
              </p:cNvPr>
              <p:cNvSpPr/>
              <p:nvPr/>
            </p:nvSpPr>
            <p:spPr>
              <a:xfrm flipH="1">
                <a:off x="793502" y="3231501"/>
                <a:ext cx="153600" cy="616652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" fmla="*/ 0 w 914400"/>
                  <a:gd name="connsiteY0" fmla="*/ 292963 h 1207363"/>
                  <a:gd name="connsiteX1" fmla="*/ 914400 w 914400"/>
                  <a:gd name="connsiteY1" fmla="*/ 0 h 1207363"/>
                  <a:gd name="connsiteX2" fmla="*/ 914400 w 914400"/>
                  <a:gd name="connsiteY2" fmla="*/ 1207363 h 1207363"/>
                  <a:gd name="connsiteX3" fmla="*/ 0 w 914400"/>
                  <a:gd name="connsiteY3" fmla="*/ 1207363 h 1207363"/>
                  <a:gd name="connsiteX4" fmla="*/ 0 w 914400"/>
                  <a:gd name="connsiteY4" fmla="*/ 292963 h 1207363"/>
                  <a:gd name="connsiteX0" fmla="*/ 612559 w 914400"/>
                  <a:gd name="connsiteY0" fmla="*/ 8877 h 1207363"/>
                  <a:gd name="connsiteX1" fmla="*/ 914400 w 914400"/>
                  <a:gd name="connsiteY1" fmla="*/ 0 h 1207363"/>
                  <a:gd name="connsiteX2" fmla="*/ 914400 w 914400"/>
                  <a:gd name="connsiteY2" fmla="*/ 1207363 h 1207363"/>
                  <a:gd name="connsiteX3" fmla="*/ 0 w 914400"/>
                  <a:gd name="connsiteY3" fmla="*/ 1207363 h 1207363"/>
                  <a:gd name="connsiteX4" fmla="*/ 612559 w 914400"/>
                  <a:gd name="connsiteY4" fmla="*/ 8877 h 1207363"/>
                  <a:gd name="connsiteX0" fmla="*/ 0 w 301841"/>
                  <a:gd name="connsiteY0" fmla="*/ 8877 h 1207363"/>
                  <a:gd name="connsiteX1" fmla="*/ 301841 w 301841"/>
                  <a:gd name="connsiteY1" fmla="*/ 0 h 1207363"/>
                  <a:gd name="connsiteX2" fmla="*/ 301841 w 301841"/>
                  <a:gd name="connsiteY2" fmla="*/ 1207363 h 1207363"/>
                  <a:gd name="connsiteX3" fmla="*/ 186432 w 301841"/>
                  <a:gd name="connsiteY3" fmla="*/ 408372 h 1207363"/>
                  <a:gd name="connsiteX4" fmla="*/ 0 w 301841"/>
                  <a:gd name="connsiteY4" fmla="*/ 8877 h 1207363"/>
                  <a:gd name="connsiteX0" fmla="*/ 0 w 133166"/>
                  <a:gd name="connsiteY0" fmla="*/ 0 h 1207364"/>
                  <a:gd name="connsiteX1" fmla="*/ 133166 w 133166"/>
                  <a:gd name="connsiteY1" fmla="*/ 1 h 1207364"/>
                  <a:gd name="connsiteX2" fmla="*/ 133166 w 133166"/>
                  <a:gd name="connsiteY2" fmla="*/ 1207364 h 1207364"/>
                  <a:gd name="connsiteX3" fmla="*/ 17757 w 133166"/>
                  <a:gd name="connsiteY3" fmla="*/ 408373 h 1207364"/>
                  <a:gd name="connsiteX4" fmla="*/ 0 w 133166"/>
                  <a:gd name="connsiteY4" fmla="*/ 0 h 1207364"/>
                  <a:gd name="connsiteX0" fmla="*/ 0 w 142044"/>
                  <a:gd name="connsiteY0" fmla="*/ 0 h 408373"/>
                  <a:gd name="connsiteX1" fmla="*/ 133166 w 142044"/>
                  <a:gd name="connsiteY1" fmla="*/ 1 h 408373"/>
                  <a:gd name="connsiteX2" fmla="*/ 142044 w 142044"/>
                  <a:gd name="connsiteY2" fmla="*/ 301842 h 408373"/>
                  <a:gd name="connsiteX3" fmla="*/ 17757 w 142044"/>
                  <a:gd name="connsiteY3" fmla="*/ 408373 h 408373"/>
                  <a:gd name="connsiteX4" fmla="*/ 0 w 142044"/>
                  <a:gd name="connsiteY4" fmla="*/ 0 h 408373"/>
                  <a:gd name="connsiteX0" fmla="*/ 0 w 133166"/>
                  <a:gd name="connsiteY0" fmla="*/ 0 h 408373"/>
                  <a:gd name="connsiteX1" fmla="*/ 133166 w 133166"/>
                  <a:gd name="connsiteY1" fmla="*/ 1 h 408373"/>
                  <a:gd name="connsiteX2" fmla="*/ 118293 w 133166"/>
                  <a:gd name="connsiteY2" fmla="*/ 313717 h 408373"/>
                  <a:gd name="connsiteX3" fmla="*/ 17757 w 133166"/>
                  <a:gd name="connsiteY3" fmla="*/ 408373 h 408373"/>
                  <a:gd name="connsiteX4" fmla="*/ 0 w 133166"/>
                  <a:gd name="connsiteY4" fmla="*/ 0 h 408373"/>
                  <a:gd name="connsiteX0" fmla="*/ 0 w 118293"/>
                  <a:gd name="connsiteY0" fmla="*/ 5937 h 414310"/>
                  <a:gd name="connsiteX1" fmla="*/ 115353 w 118293"/>
                  <a:gd name="connsiteY1" fmla="*/ 0 h 414310"/>
                  <a:gd name="connsiteX2" fmla="*/ 118293 w 118293"/>
                  <a:gd name="connsiteY2" fmla="*/ 319654 h 414310"/>
                  <a:gd name="connsiteX3" fmla="*/ 17757 w 118293"/>
                  <a:gd name="connsiteY3" fmla="*/ 414310 h 414310"/>
                  <a:gd name="connsiteX4" fmla="*/ 0 w 118293"/>
                  <a:gd name="connsiteY4" fmla="*/ 5937 h 414310"/>
                  <a:gd name="connsiteX0" fmla="*/ 0 w 118293"/>
                  <a:gd name="connsiteY0" fmla="*/ 5937 h 366809"/>
                  <a:gd name="connsiteX1" fmla="*/ 115353 w 118293"/>
                  <a:gd name="connsiteY1" fmla="*/ 0 h 366809"/>
                  <a:gd name="connsiteX2" fmla="*/ 118293 w 118293"/>
                  <a:gd name="connsiteY2" fmla="*/ 319654 h 366809"/>
                  <a:gd name="connsiteX3" fmla="*/ 5882 w 118293"/>
                  <a:gd name="connsiteY3" fmla="*/ 366809 h 366809"/>
                  <a:gd name="connsiteX4" fmla="*/ 0 w 118293"/>
                  <a:gd name="connsiteY4" fmla="*/ 5937 h 366809"/>
                  <a:gd name="connsiteX0" fmla="*/ 0 w 115353"/>
                  <a:gd name="connsiteY0" fmla="*/ 5937 h 366809"/>
                  <a:gd name="connsiteX1" fmla="*/ 115353 w 115353"/>
                  <a:gd name="connsiteY1" fmla="*/ 0 h 366809"/>
                  <a:gd name="connsiteX2" fmla="*/ 112356 w 115353"/>
                  <a:gd name="connsiteY2" fmla="*/ 278091 h 366809"/>
                  <a:gd name="connsiteX3" fmla="*/ 5882 w 115353"/>
                  <a:gd name="connsiteY3" fmla="*/ 366809 h 366809"/>
                  <a:gd name="connsiteX4" fmla="*/ 0 w 115353"/>
                  <a:gd name="connsiteY4" fmla="*/ 5937 h 36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353" h="366809">
                    <a:moveTo>
                      <a:pt x="0" y="5937"/>
                    </a:moveTo>
                    <a:lnTo>
                      <a:pt x="115353" y="0"/>
                    </a:lnTo>
                    <a:lnTo>
                      <a:pt x="112356" y="278091"/>
                    </a:lnTo>
                    <a:lnTo>
                      <a:pt x="5882" y="366809"/>
                    </a:lnTo>
                    <a:cubicBezTo>
                      <a:pt x="3921" y="246518"/>
                      <a:pt x="1961" y="126228"/>
                      <a:pt x="0" y="59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8" name="Rectangle 6">
                <a:extLst>
                  <a:ext uri="{FF2B5EF4-FFF2-40B4-BE49-F238E27FC236}">
                    <a16:creationId xmlns:a16="http://schemas.microsoft.com/office/drawing/2014/main" xmlns="" id="{AE496FB1-3E3B-432E-8E62-432FF7C334BB}"/>
                  </a:ext>
                </a:extLst>
              </p:cNvPr>
              <p:cNvSpPr/>
              <p:nvPr/>
            </p:nvSpPr>
            <p:spPr>
              <a:xfrm>
                <a:off x="786892" y="3214513"/>
                <a:ext cx="3931226" cy="484220"/>
              </a:xfrm>
              <a:custGeom>
                <a:avLst/>
                <a:gdLst>
                  <a:gd name="connsiteX0" fmla="*/ 0 w 5285462"/>
                  <a:gd name="connsiteY0" fmla="*/ 0 h 576064"/>
                  <a:gd name="connsiteX1" fmla="*/ 4724629 w 5285462"/>
                  <a:gd name="connsiteY1" fmla="*/ 0 h 576064"/>
                  <a:gd name="connsiteX2" fmla="*/ 5285462 w 5285462"/>
                  <a:gd name="connsiteY2" fmla="*/ 576064 h 576064"/>
                  <a:gd name="connsiteX3" fmla="*/ 0 w 5285462"/>
                  <a:gd name="connsiteY3" fmla="*/ 576064 h 576064"/>
                  <a:gd name="connsiteX4" fmla="*/ 0 w 5285462"/>
                  <a:gd name="connsiteY4" fmla="*/ 0 h 57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5462" h="576064">
                    <a:moveTo>
                      <a:pt x="0" y="0"/>
                    </a:moveTo>
                    <a:lnTo>
                      <a:pt x="4724629" y="0"/>
                    </a:lnTo>
                    <a:lnTo>
                      <a:pt x="5285462" y="576064"/>
                    </a:lnTo>
                    <a:lnTo>
                      <a:pt x="0" y="57606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+mn-cs"/>
                  </a:rPr>
                  <a:t>   </a:t>
                </a: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xmlns="" id="{83EE91A9-B21D-487A-B883-4ACC7EF117A3}"/>
                </a:ext>
              </a:extLst>
            </p:cNvPr>
            <p:cNvSpPr/>
            <p:nvPr/>
          </p:nvSpPr>
          <p:spPr>
            <a:xfrm>
              <a:off x="190220" y="3488163"/>
              <a:ext cx="12170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prstClr val="white"/>
                  </a:solidFill>
                </a:rPr>
                <a:t>Experience</a:t>
              </a:r>
              <a:endParaRPr lang="ja-JP" altLang="en-US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図 15" descr="人, 男性, 立っている, 保持している が含まれている画像&#10;&#10;非常に高い精度で生成された説明">
            <a:extLst>
              <a:ext uri="{FF2B5EF4-FFF2-40B4-BE49-F238E27FC236}">
                <a16:creationId xmlns:a16="http://schemas.microsoft.com/office/drawing/2014/main" xmlns="" id="{61CD66C6-A14F-4E9F-9EA8-3AD1DE3997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69" t="9159" r="7934" b="26237"/>
          <a:stretch/>
        </p:blipFill>
        <p:spPr>
          <a:xfrm>
            <a:off x="6817357" y="900789"/>
            <a:ext cx="2271727" cy="2721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1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1957" y="3680286"/>
            <a:ext cx="4178118" cy="2266299"/>
          </a:xfrm>
          <a:ln>
            <a:noFill/>
          </a:ln>
        </p:spPr>
        <p:txBody>
          <a:bodyPr>
            <a:normAutofit fontScale="77500" lnSpcReduction="20000"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/>
              <a:t>In cybersecurity domain, honeypot is </a:t>
            </a:r>
            <a:r>
              <a:rPr kumimoji="1" lang="en-US" altLang="ja-JP" b="1" dirty="0">
                <a:solidFill>
                  <a:srgbClr val="F35B85"/>
                </a:solidFill>
              </a:rPr>
              <a:t>a dummy system to attract attackers</a:t>
            </a:r>
            <a:r>
              <a:rPr kumimoji="1" lang="en-US" altLang="ja-JP" dirty="0"/>
              <a:t>.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dirty="0"/>
              <a:t>Should look like a valuable, real system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dirty="0"/>
              <a:t>Intentionally exposed to attackers</a:t>
            </a:r>
            <a:endParaRPr kumimoji="1" lang="en-US" altLang="ja-JP" i="1" dirty="0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D3C0123-5A21-4810-BE1B-F68B585AA379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1896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Honeypot for Smart Grid Systems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Pentagon 6">
            <a:extLst>
              <a:ext uri="{FF2B5EF4-FFF2-40B4-BE49-F238E27FC236}">
                <a16:creationId xmlns:a16="http://schemas.microsoft.com/office/drawing/2014/main" xmlns="" id="{44B18B7D-4EF4-4F85-BDEA-BB82B13C053A}"/>
              </a:ext>
            </a:extLst>
          </p:cNvPr>
          <p:cNvSpPr/>
          <p:nvPr/>
        </p:nvSpPr>
        <p:spPr>
          <a:xfrm rot="5400000">
            <a:off x="8498202" y="-18741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E4C7DB9E-9013-45F5-BEDF-40EF31B225C0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04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5" y="1306274"/>
            <a:ext cx="5426314" cy="207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56085" y="2726941"/>
            <a:ext cx="4858998" cy="658070"/>
          </a:xfrm>
          <a:prstGeom prst="rect">
            <a:avLst/>
          </a:prstGeom>
          <a:solidFill>
            <a:srgbClr val="FF99FF">
              <a:alpha val="2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4301304" y="3613611"/>
            <a:ext cx="4801416" cy="22662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sz="2500" dirty="0"/>
              <a:t>Honeypot can be used to: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sz="2200" dirty="0"/>
              <a:t>Collect </a:t>
            </a:r>
            <a:r>
              <a:rPr kumimoji="1" lang="en-US" altLang="ja-JP" sz="2200" b="1" dirty="0">
                <a:solidFill>
                  <a:srgbClr val="F35B85"/>
                </a:solidFill>
              </a:rPr>
              <a:t>threat intelligence</a:t>
            </a:r>
            <a:endParaRPr kumimoji="1" lang="en-US" altLang="ja-JP" sz="2200" dirty="0"/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sz="2200" b="1" dirty="0">
                <a:solidFill>
                  <a:srgbClr val="F35B85"/>
                </a:solidFill>
              </a:rPr>
              <a:t>Buy time </a:t>
            </a:r>
            <a:r>
              <a:rPr kumimoji="1" lang="en-US" altLang="ja-JP" sz="2200" dirty="0"/>
              <a:t>before actual attacks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sz="2200" dirty="0"/>
              <a:t>Detect </a:t>
            </a:r>
            <a:r>
              <a:rPr kumimoji="1" lang="en-US" altLang="ja-JP" sz="2200" b="1" dirty="0">
                <a:solidFill>
                  <a:srgbClr val="F35B85"/>
                </a:solidFill>
              </a:rPr>
              <a:t>persistent attackers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endParaRPr kumimoji="1" lang="en-US" altLang="ja-JP" i="1" dirty="0">
              <a:solidFill>
                <a:srgbClr val="FF0000"/>
              </a:solidFill>
            </a:endParaRPr>
          </a:p>
        </p:txBody>
      </p:sp>
      <p:pic>
        <p:nvPicPr>
          <p:cNvPr id="19" name="Picture 2" descr="C:\Users\Daisuke\AppData\Local\Microsoft\Windows\Temporary Internet Files\Content.IE5\18XAVARU\HoneyTrap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345" y="1353054"/>
            <a:ext cx="1815212" cy="216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9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1956" y="1325911"/>
            <a:ext cx="4485915" cy="4628495"/>
          </a:xfrm>
          <a:ln>
            <a:noFill/>
          </a:ln>
        </p:spPr>
        <p:txBody>
          <a:bodyPr>
            <a:normAutofit fontScale="55000" lnSpcReduction="20000"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sz="3600" dirty="0" smtClean="0"/>
              <a:t>Honeypot system for smart grid / ICS is not mature yet.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Lack </a:t>
            </a:r>
            <a:r>
              <a:rPr kumimoji="1" lang="en-US" altLang="ja-JP" smtClean="0"/>
              <a:t>of physical-system </a:t>
            </a:r>
            <a:r>
              <a:rPr kumimoji="1" lang="en-US" altLang="ja-JP" dirty="0" smtClean="0"/>
              <a:t>behavior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kumimoji="1" lang="en-US" altLang="ja-JP" dirty="0" smtClean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sz="3600" dirty="0" smtClean="0"/>
              <a:t>Integrate </a:t>
            </a:r>
            <a:r>
              <a:rPr kumimoji="1" lang="en-US" altLang="ja-JP" sz="3600" dirty="0"/>
              <a:t>power system simulation for consistent, cyber-physical system </a:t>
            </a:r>
            <a:r>
              <a:rPr kumimoji="1" lang="en-US" altLang="ja-JP" sz="3600" dirty="0" smtClean="0"/>
              <a:t>view</a:t>
            </a:r>
            <a:endParaRPr kumimoji="1" lang="en-US" altLang="ja-JP" sz="3600" dirty="0"/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sz="2700" dirty="0"/>
              <a:t>Use </a:t>
            </a:r>
            <a:r>
              <a:rPr kumimoji="1" lang="en-US" altLang="ja-JP" sz="2700" b="1" dirty="0">
                <a:solidFill>
                  <a:srgbClr val="F35B85"/>
                </a:solidFill>
              </a:rPr>
              <a:t>system and network virtualization </a:t>
            </a:r>
            <a:r>
              <a:rPr kumimoji="1" lang="en-US" altLang="ja-JP" sz="2700" dirty="0"/>
              <a:t>for realism and scalability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sz="2700" dirty="0"/>
              <a:t>Implemented on top of </a:t>
            </a:r>
            <a:r>
              <a:rPr kumimoji="1" lang="en-US" altLang="ja-JP" sz="2700" b="1" dirty="0">
                <a:solidFill>
                  <a:srgbClr val="F35B85"/>
                </a:solidFill>
              </a:rPr>
              <a:t>SoftGrid</a:t>
            </a:r>
            <a:r>
              <a:rPr kumimoji="1" lang="en-US" altLang="ja-JP" sz="2700" dirty="0"/>
              <a:t> </a:t>
            </a:r>
            <a:r>
              <a:rPr kumimoji="1" lang="en-US" altLang="ja-JP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kumimoji="1" lang="en-US" altLang="ja-JP" sz="27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http://www.illinois.adsc.com.sg/softgrid/</a:t>
            </a:r>
            <a:r>
              <a:rPr kumimoji="1" lang="en-US" altLang="ja-JP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kumimoji="1" lang="en-US" altLang="ja-JP" sz="1800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kumimoji="1" lang="en-US" altLang="ja-JP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sz="3600" dirty="0"/>
              <a:t>Funded by </a:t>
            </a:r>
            <a:r>
              <a:rPr kumimoji="1" lang="en-US" altLang="ja-JP" sz="3600" b="1" dirty="0">
                <a:solidFill>
                  <a:srgbClr val="F35B85"/>
                </a:solidFill>
              </a:rPr>
              <a:t>Singapore Cybersecurity Consortium </a:t>
            </a:r>
            <a:r>
              <a:rPr kumimoji="1" lang="en-US" altLang="ja-JP" sz="3600" dirty="0" smtClean="0"/>
              <a:t>for enhancement of realism and functionality (2018-)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>
                <a:hlinkClick r:id="rId4"/>
              </a:rPr>
              <a:t>https://</a:t>
            </a:r>
            <a:r>
              <a:rPr kumimoji="1" lang="en-US" altLang="ja-JP" dirty="0" smtClean="0">
                <a:hlinkClick r:id="rId4"/>
              </a:rPr>
              <a:t>sgcsc.sg/event-2018-09-seedgrant.html</a:t>
            </a:r>
            <a:r>
              <a:rPr kumimoji="1" lang="en-US" altLang="ja-JP" dirty="0" smtClean="0"/>
              <a:t> </a:t>
            </a:r>
            <a:endParaRPr kumimoji="1" lang="en-US" altLang="ja-JP" dirty="0"/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kumimoji="1" lang="en-US" altLang="ja-JP" dirty="0"/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kumimoji="1" lang="en-US" altLang="ja-JP" dirty="0"/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kumimoji="1" lang="en-US" altLang="ja-JP" sz="1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D3C0123-5A21-4810-BE1B-F68B585AA379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18968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High-fidelity Substation Honeypot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Pentagon 6">
            <a:extLst>
              <a:ext uri="{FF2B5EF4-FFF2-40B4-BE49-F238E27FC236}">
                <a16:creationId xmlns:a16="http://schemas.microsoft.com/office/drawing/2014/main" xmlns="" id="{44B18B7D-4EF4-4F85-BDEA-BB82B13C053A}"/>
              </a:ext>
            </a:extLst>
          </p:cNvPr>
          <p:cNvSpPr/>
          <p:nvPr/>
        </p:nvSpPr>
        <p:spPr>
          <a:xfrm rot="5400000">
            <a:off x="8498202" y="-18741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E4C7DB9E-9013-45F5-BEDF-40EF31B225C0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04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C:\Users\daisuke.m\Downloads\grid-wide-high\Substation_Honeypo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703" y="1188176"/>
            <a:ext cx="4420466" cy="42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626697" y="1642170"/>
            <a:ext cx="1060103" cy="4526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Monitoring</a:t>
            </a:r>
          </a:p>
          <a:p>
            <a:pPr algn="ctr"/>
            <a:r>
              <a:rPr lang="en-US" sz="1000" dirty="0"/>
              <a:t>(e.g., Wireshark)</a:t>
            </a:r>
          </a:p>
        </p:txBody>
      </p:sp>
      <p:sp>
        <p:nvSpPr>
          <p:cNvPr id="22" name="正方形/長方形 4"/>
          <p:cNvSpPr/>
          <p:nvPr/>
        </p:nvSpPr>
        <p:spPr>
          <a:xfrm>
            <a:off x="5056632" y="5446575"/>
            <a:ext cx="4087368" cy="507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Daisuke Mashima, Binbin Chen, Prageeth Gunathilaka, and  Edwin Tjiong, </a:t>
            </a:r>
            <a:r>
              <a:rPr kumimoji="0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“Towards a </a:t>
            </a:r>
            <a:r>
              <a:rPr lang="en-US" altLang="ja-JP" sz="9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Grid-wide, High-fidelity electrical Substation </a:t>
            </a:r>
            <a:r>
              <a:rPr lang="en-US" altLang="ja-JP" sz="900" b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Honeynet</a:t>
            </a:r>
            <a:r>
              <a:rPr kumimoji="0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.”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In Proc.</a:t>
            </a:r>
            <a:r>
              <a:rPr kumimoji="0" lang="en-US" altLang="ja-JP" sz="9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of IEEE </a:t>
            </a:r>
            <a:r>
              <a:rPr kumimoji="0" lang="en-US" altLang="ja-JP" sz="9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SmartGrid</a:t>
            </a:r>
            <a:r>
              <a:rPr lang="en-US" altLang="ja-JP" sz="900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Comm</a:t>
            </a:r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2017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.</a:t>
            </a:r>
            <a:endParaRPr kumimoji="0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48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ntagon 4">
            <a:extLst>
              <a:ext uri="{FF2B5EF4-FFF2-40B4-BE49-F238E27FC236}">
                <a16:creationId xmlns:a16="http://schemas.microsoft.com/office/drawing/2014/main" xmlns="" id="{53E8A2A3-F8A7-47FF-A011-912F04094462}"/>
              </a:ext>
            </a:extLst>
          </p:cNvPr>
          <p:cNvSpPr/>
          <p:nvPr/>
        </p:nvSpPr>
        <p:spPr>
          <a:xfrm rot="5400000">
            <a:off x="820677" y="4716219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8064A2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Picture 4" descr="C:\Users\Daisuke\AppData\Local\Microsoft\Windows\Temporary Internet Files\Content.IE5\HJ7QQ21Y\notepad-97841_64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055">
            <a:off x="8050848" y="5000518"/>
            <a:ext cx="885258" cy="8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Pentagon 4">
            <a:extLst>
              <a:ext uri="{FF2B5EF4-FFF2-40B4-BE49-F238E27FC236}">
                <a16:creationId xmlns:a16="http://schemas.microsoft.com/office/drawing/2014/main" xmlns="" id="{984C5B98-4149-40AA-B2EA-79149F0EC33F}"/>
              </a:ext>
            </a:extLst>
          </p:cNvPr>
          <p:cNvSpPr/>
          <p:nvPr/>
        </p:nvSpPr>
        <p:spPr>
          <a:xfrm rot="5400000">
            <a:off x="820685" y="3750224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BFBFB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7" name="Pentagon 5">
            <a:extLst>
              <a:ext uri="{FF2B5EF4-FFF2-40B4-BE49-F238E27FC236}">
                <a16:creationId xmlns:a16="http://schemas.microsoft.com/office/drawing/2014/main" xmlns="" id="{5D93671A-E746-4961-88E4-BDDC7A0489E2}"/>
              </a:ext>
            </a:extLst>
          </p:cNvPr>
          <p:cNvSpPr/>
          <p:nvPr/>
        </p:nvSpPr>
        <p:spPr>
          <a:xfrm rot="5400000">
            <a:off x="820685" y="2801475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BFBFB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8" name="Rectangle 13">
            <a:extLst>
              <a:ext uri="{FF2B5EF4-FFF2-40B4-BE49-F238E27FC236}">
                <a16:creationId xmlns:a16="http://schemas.microsoft.com/office/drawing/2014/main" xmlns="" id="{529FE179-461A-456D-85FD-74FC4669E2AD}"/>
              </a:ext>
            </a:extLst>
          </p:cNvPr>
          <p:cNvSpPr/>
          <p:nvPr/>
        </p:nvSpPr>
        <p:spPr>
          <a:xfrm>
            <a:off x="1164175" y="3031803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03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1" name="Rectangle 13">
            <a:extLst>
              <a:ext uri="{FF2B5EF4-FFF2-40B4-BE49-F238E27FC236}">
                <a16:creationId xmlns:a16="http://schemas.microsoft.com/office/drawing/2014/main" xmlns="" id="{AA44C910-7AC3-41F2-8CCE-F2B5419594A6}"/>
              </a:ext>
            </a:extLst>
          </p:cNvPr>
          <p:cNvSpPr/>
          <p:nvPr/>
        </p:nvSpPr>
        <p:spPr>
          <a:xfrm>
            <a:off x="1164173" y="3980316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04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2" name="TextBox 39">
            <a:extLst>
              <a:ext uri="{FF2B5EF4-FFF2-40B4-BE49-F238E27FC236}">
                <a16:creationId xmlns:a16="http://schemas.microsoft.com/office/drawing/2014/main" xmlns="" id="{040E207A-C0F2-473F-8BBC-C22E69BF5A01}"/>
              </a:ext>
            </a:extLst>
          </p:cNvPr>
          <p:cNvSpPr txBox="1"/>
          <p:nvPr/>
        </p:nvSpPr>
        <p:spPr>
          <a:xfrm>
            <a:off x="2297610" y="783986"/>
            <a:ext cx="2523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Brief Bio</a:t>
            </a:r>
          </a:p>
        </p:txBody>
      </p:sp>
      <p:sp>
        <p:nvSpPr>
          <p:cNvPr id="93" name="TextBox 44">
            <a:extLst>
              <a:ext uri="{FF2B5EF4-FFF2-40B4-BE49-F238E27FC236}">
                <a16:creationId xmlns:a16="http://schemas.microsoft.com/office/drawing/2014/main" xmlns="" id="{6B0EDE74-C556-41BE-9522-99D0E66994F7}"/>
              </a:ext>
            </a:extLst>
          </p:cNvPr>
          <p:cNvSpPr txBox="1"/>
          <p:nvPr/>
        </p:nvSpPr>
        <p:spPr>
          <a:xfrm>
            <a:off x="2314743" y="1692890"/>
            <a:ext cx="619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Cyber Threats in Smart Grid Infrastructure</a:t>
            </a:r>
          </a:p>
        </p:txBody>
      </p:sp>
      <p:sp>
        <p:nvSpPr>
          <p:cNvPr id="94" name="TextBox 44">
            <a:extLst>
              <a:ext uri="{FF2B5EF4-FFF2-40B4-BE49-F238E27FC236}">
                <a16:creationId xmlns:a16="http://schemas.microsoft.com/office/drawing/2014/main" xmlns="" id="{AF3B06CE-48EB-446F-9A7C-B8238CB7F7DE}"/>
              </a:ext>
            </a:extLst>
          </p:cNvPr>
          <p:cNvSpPr txBox="1"/>
          <p:nvPr/>
        </p:nvSpPr>
        <p:spPr>
          <a:xfrm>
            <a:off x="2269329" y="2615018"/>
            <a:ext cx="647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dirty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 panose="020B0600070205080204" pitchFamily="34" charset="-128"/>
              </a:rPr>
              <a:t>Measures for Securing Smart Grid Systems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97" name="TextBox 45">
            <a:extLst>
              <a:ext uri="{FF2B5EF4-FFF2-40B4-BE49-F238E27FC236}">
                <a16:creationId xmlns:a16="http://schemas.microsoft.com/office/drawing/2014/main" xmlns="" id="{68739C18-C912-4A20-A339-A45CC26856D9}"/>
              </a:ext>
            </a:extLst>
          </p:cNvPr>
          <p:cNvSpPr txBox="1"/>
          <p:nvPr/>
        </p:nvSpPr>
        <p:spPr>
          <a:xfrm>
            <a:off x="2315502" y="2074760"/>
            <a:ext cx="524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Smart grid overview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Security threats in smart grid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" name="TextBox 45">
            <a:extLst>
              <a:ext uri="{FF2B5EF4-FFF2-40B4-BE49-F238E27FC236}">
                <a16:creationId xmlns:a16="http://schemas.microsoft.com/office/drawing/2014/main" xmlns="" id="{65083967-F532-4F8B-BF02-01AFEEAF813A}"/>
              </a:ext>
            </a:extLst>
          </p:cNvPr>
          <p:cNvSpPr txBox="1"/>
          <p:nvPr/>
        </p:nvSpPr>
        <p:spPr>
          <a:xfrm>
            <a:off x="2202384" y="2948251"/>
            <a:ext cx="4798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IEC 62351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dirty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 panose="020B0600070205080204" pitchFamily="34" charset="-128"/>
              </a:rPr>
              <a:t>Intrusion detection systems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Bump-in-the-wire security </a:t>
            </a:r>
          </a:p>
        </p:txBody>
      </p:sp>
      <p:sp>
        <p:nvSpPr>
          <p:cNvPr id="26" name="TextBox 44">
            <a:extLst>
              <a:ext uri="{FF2B5EF4-FFF2-40B4-BE49-F238E27FC236}">
                <a16:creationId xmlns:a16="http://schemas.microsoft.com/office/drawing/2014/main" xmlns="" id="{544C825F-8EBF-4ECC-8709-77761CD971DA}"/>
              </a:ext>
            </a:extLst>
          </p:cNvPr>
          <p:cNvSpPr txBox="1"/>
          <p:nvPr/>
        </p:nvSpPr>
        <p:spPr>
          <a:xfrm>
            <a:off x="2305403" y="4644574"/>
            <a:ext cx="5886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Concluding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Remark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Pentagon 6">
            <a:extLst>
              <a:ext uri="{FF2B5EF4-FFF2-40B4-BE49-F238E27FC236}">
                <a16:creationId xmlns:a16="http://schemas.microsoft.com/office/drawing/2014/main" xmlns="" id="{389CFC8E-4763-414C-AC7A-078C933EF3C6}"/>
              </a:ext>
            </a:extLst>
          </p:cNvPr>
          <p:cNvSpPr/>
          <p:nvPr/>
        </p:nvSpPr>
        <p:spPr>
          <a:xfrm rot="5400000">
            <a:off x="8431449" y="77412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8BAE3E4F-1F5D-4E80-8752-92B67F5C5907}"/>
              </a:ext>
            </a:extLst>
          </p:cNvPr>
          <p:cNvSpPr txBox="1"/>
          <p:nvPr/>
        </p:nvSpPr>
        <p:spPr>
          <a:xfrm>
            <a:off x="8508187" y="110626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01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9128DD93-2A6F-42CC-A7E2-B10DA6ADA142}"/>
              </a:ext>
            </a:extLst>
          </p:cNvPr>
          <p:cNvSpPr txBox="1">
            <a:spLocks/>
          </p:cNvSpPr>
          <p:nvPr/>
        </p:nvSpPr>
        <p:spPr>
          <a:xfrm>
            <a:off x="0" y="-7339"/>
            <a:ext cx="9144000" cy="82418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Outline</a:t>
            </a: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xmlns="" id="{EB158D0C-C14D-43F8-BDD0-7E127CFAA0E3}"/>
              </a:ext>
            </a:extLst>
          </p:cNvPr>
          <p:cNvSpPr/>
          <p:nvPr/>
        </p:nvSpPr>
        <p:spPr>
          <a:xfrm>
            <a:off x="1164173" y="4930155"/>
            <a:ext cx="62354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05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xmlns="" id="{99E9FEA3-D925-4FEE-BF41-4B26DFD110BE}"/>
              </a:ext>
            </a:extLst>
          </p:cNvPr>
          <p:cNvGrpSpPr/>
          <p:nvPr/>
        </p:nvGrpSpPr>
        <p:grpSpPr>
          <a:xfrm>
            <a:off x="2297610" y="1151255"/>
            <a:ext cx="5244740" cy="344076"/>
            <a:chOff x="2297610" y="1293495"/>
            <a:chExt cx="5244740" cy="344076"/>
          </a:xfrm>
        </p:grpSpPr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xmlns="" id="{DB557DC9-3E20-49B0-966C-AF0623235A0F}"/>
                </a:ext>
              </a:extLst>
            </p:cNvPr>
            <p:cNvSpPr txBox="1"/>
            <p:nvPr/>
          </p:nvSpPr>
          <p:spPr>
            <a:xfrm>
              <a:off x="2297610" y="1296256"/>
              <a:ext cx="5244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rPr>
                <a:t>Experience</a:t>
              </a:r>
              <a:endPara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2" name="TextBox 45">
              <a:extLst>
                <a:ext uri="{FF2B5EF4-FFF2-40B4-BE49-F238E27FC236}">
                  <a16:creationId xmlns:a16="http://schemas.microsoft.com/office/drawing/2014/main" xmlns="" id="{D5D2EA9F-2117-4C68-88BB-2C3AB1D1E30D}"/>
                </a:ext>
              </a:extLst>
            </p:cNvPr>
            <p:cNvSpPr txBox="1"/>
            <p:nvPr/>
          </p:nvSpPr>
          <p:spPr>
            <a:xfrm>
              <a:off x="3497407" y="1299017"/>
              <a:ext cx="1812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Education</a:t>
              </a:r>
            </a:p>
          </p:txBody>
        </p:sp>
        <p:sp>
          <p:nvSpPr>
            <p:cNvPr id="33" name="TextBox 45">
              <a:extLst>
                <a:ext uri="{FF2B5EF4-FFF2-40B4-BE49-F238E27FC236}">
                  <a16:creationId xmlns:a16="http://schemas.microsoft.com/office/drawing/2014/main" xmlns="" id="{21600169-2AFD-4A9A-8211-636C4DE89FAE}"/>
                </a:ext>
              </a:extLst>
            </p:cNvPr>
            <p:cNvSpPr txBox="1"/>
            <p:nvPr/>
          </p:nvSpPr>
          <p:spPr>
            <a:xfrm>
              <a:off x="4587880" y="1293495"/>
              <a:ext cx="1699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Award</a:t>
              </a:r>
            </a:p>
          </p:txBody>
        </p:sp>
      </p:grpSp>
      <p:sp>
        <p:nvSpPr>
          <p:cNvPr id="34" name="TextBox 44">
            <a:extLst>
              <a:ext uri="{FF2B5EF4-FFF2-40B4-BE49-F238E27FC236}">
                <a16:creationId xmlns:a16="http://schemas.microsoft.com/office/drawing/2014/main" xmlns="" id="{224FD28A-5C65-4D3D-9FDB-31470A8E2BEC}"/>
              </a:ext>
            </a:extLst>
          </p:cNvPr>
          <p:cNvSpPr txBox="1"/>
          <p:nvPr/>
        </p:nvSpPr>
        <p:spPr>
          <a:xfrm>
            <a:off x="2269328" y="3643434"/>
            <a:ext cx="647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dirty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 panose="020B0600070205080204" pitchFamily="34" charset="-128"/>
              </a:rPr>
              <a:t>State-of-the-art security scheme from ADSC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35" name="TextBox 45">
            <a:extLst>
              <a:ext uri="{FF2B5EF4-FFF2-40B4-BE49-F238E27FC236}">
                <a16:creationId xmlns:a16="http://schemas.microsoft.com/office/drawing/2014/main" xmlns="" id="{0D728831-7722-4AA5-8EC6-92835497A81A}"/>
              </a:ext>
            </a:extLst>
          </p:cNvPr>
          <p:cNvSpPr txBox="1"/>
          <p:nvPr/>
        </p:nvSpPr>
        <p:spPr>
          <a:xfrm>
            <a:off x="2202384" y="4003987"/>
            <a:ext cx="4798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dirty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 panose="020B0600070205080204" pitchFamily="34" charset="-128"/>
              </a:rPr>
              <a:t>SCADA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command authentication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noProof="0" dirty="0">
                <a:solidFill>
                  <a:schemeClr val="bg1">
                    <a:lumMod val="65000"/>
                  </a:schemeClr>
                </a:solidFill>
                <a:latin typeface="Calibri"/>
                <a:ea typeface="ＭＳ Ｐゴシック" panose="020B0600070205080204" pitchFamily="34" charset="-128"/>
              </a:rPr>
              <a:t>Smart grid honeypot 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78" name="Pentagon 6">
            <a:extLst>
              <a:ext uri="{FF2B5EF4-FFF2-40B4-BE49-F238E27FC236}">
                <a16:creationId xmlns:a16="http://schemas.microsoft.com/office/drawing/2014/main" xmlns="" id="{2BBCFDD5-E9C6-4F6B-A98F-6615BE5FBB3C}"/>
              </a:ext>
            </a:extLst>
          </p:cNvPr>
          <p:cNvSpPr/>
          <p:nvPr/>
        </p:nvSpPr>
        <p:spPr>
          <a:xfrm rot="5400000">
            <a:off x="820685" y="1852727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BFBFB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2" name="Rectangle 13">
            <a:extLst>
              <a:ext uri="{FF2B5EF4-FFF2-40B4-BE49-F238E27FC236}">
                <a16:creationId xmlns:a16="http://schemas.microsoft.com/office/drawing/2014/main" xmlns="" id="{176EF68B-18F1-4A1E-B014-E6B06B1AA492}"/>
              </a:ext>
            </a:extLst>
          </p:cNvPr>
          <p:cNvSpPr/>
          <p:nvPr/>
        </p:nvSpPr>
        <p:spPr>
          <a:xfrm>
            <a:off x="1167011" y="2068405"/>
            <a:ext cx="62354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02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9" name="Pentagon 7">
            <a:extLst>
              <a:ext uri="{FF2B5EF4-FFF2-40B4-BE49-F238E27FC236}">
                <a16:creationId xmlns:a16="http://schemas.microsoft.com/office/drawing/2014/main" xmlns="" id="{3109D7A3-A37C-49B8-A399-6BAE4B87B4B1}"/>
              </a:ext>
            </a:extLst>
          </p:cNvPr>
          <p:cNvSpPr/>
          <p:nvPr/>
        </p:nvSpPr>
        <p:spPr>
          <a:xfrm rot="5400000">
            <a:off x="820685" y="903978"/>
            <a:ext cx="1310539" cy="1193523"/>
          </a:xfrm>
          <a:prstGeom prst="homePlate">
            <a:avLst>
              <a:gd name="adj" fmla="val 41016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Rectangle 13">
            <a:extLst>
              <a:ext uri="{FF2B5EF4-FFF2-40B4-BE49-F238E27FC236}">
                <a16:creationId xmlns:a16="http://schemas.microsoft.com/office/drawing/2014/main" xmlns="" id="{E3F7B089-DF87-48A9-A4EB-A0172A266E2C}"/>
              </a:ext>
            </a:extLst>
          </p:cNvPr>
          <p:cNvSpPr/>
          <p:nvPr/>
        </p:nvSpPr>
        <p:spPr>
          <a:xfrm>
            <a:off x="1164177" y="931947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01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xmlns="" id="{32548381-FB87-4C54-8B5B-D2B62AAA0B79}"/>
              </a:ext>
            </a:extLst>
          </p:cNvPr>
          <p:cNvGrpSpPr/>
          <p:nvPr/>
        </p:nvGrpSpPr>
        <p:grpSpPr>
          <a:xfrm>
            <a:off x="45220" y="3085029"/>
            <a:ext cx="810090" cy="2309074"/>
            <a:chOff x="45220" y="3085029"/>
            <a:chExt cx="810090" cy="2309074"/>
          </a:xfrm>
        </p:grpSpPr>
        <p:cxnSp>
          <p:nvCxnSpPr>
            <p:cNvPr id="58" name="Straight Connector 81">
              <a:extLst>
                <a:ext uri="{FF2B5EF4-FFF2-40B4-BE49-F238E27FC236}">
                  <a16:creationId xmlns:a16="http://schemas.microsoft.com/office/drawing/2014/main" xmlns="" id="{D0060E8C-EB67-49F0-9A44-A59F72F3A3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217" y="3085029"/>
              <a:ext cx="386569" cy="1987067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45">
              <a:extLst>
                <a:ext uri="{FF2B5EF4-FFF2-40B4-BE49-F238E27FC236}">
                  <a16:creationId xmlns:a16="http://schemas.microsoft.com/office/drawing/2014/main" xmlns="" id="{ACF3963A-EB95-4D5E-9B8A-EF779C20DBBB}"/>
                </a:ext>
              </a:extLst>
            </p:cNvPr>
            <p:cNvSpPr/>
            <p:nvPr/>
          </p:nvSpPr>
          <p:spPr>
            <a:xfrm>
              <a:off x="45220" y="4584013"/>
              <a:ext cx="810090" cy="810090"/>
            </a:xfrm>
            <a:prstGeom prst="ellipse">
              <a:avLst/>
            </a:prstGeom>
            <a:solidFill>
              <a:srgbClr val="4BACC6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47" name="Oval 4">
            <a:extLst>
              <a:ext uri="{FF2B5EF4-FFF2-40B4-BE49-F238E27FC236}">
                <a16:creationId xmlns:a16="http://schemas.microsoft.com/office/drawing/2014/main" xmlns="" id="{28C211D6-8403-4763-9FE7-E3C89C2BDD40}"/>
              </a:ext>
            </a:extLst>
          </p:cNvPr>
          <p:cNvSpPr/>
          <p:nvPr/>
        </p:nvSpPr>
        <p:spPr>
          <a:xfrm>
            <a:off x="26989" y="2830794"/>
            <a:ext cx="1350150" cy="13501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xmlns="" id="{28F7C09C-BB3A-4617-A6A7-540490647E56}"/>
              </a:ext>
            </a:extLst>
          </p:cNvPr>
          <p:cNvGrpSpPr/>
          <p:nvPr/>
        </p:nvGrpSpPr>
        <p:grpSpPr>
          <a:xfrm>
            <a:off x="571704" y="1262343"/>
            <a:ext cx="859303" cy="2588647"/>
            <a:chOff x="571704" y="1262343"/>
            <a:chExt cx="859303" cy="2588647"/>
          </a:xfrm>
        </p:grpSpPr>
        <p:cxnSp>
          <p:nvCxnSpPr>
            <p:cNvPr id="36" name="Straight Connector 59">
              <a:extLst>
                <a:ext uri="{FF2B5EF4-FFF2-40B4-BE49-F238E27FC236}">
                  <a16:creationId xmlns:a16="http://schemas.microsoft.com/office/drawing/2014/main" xmlns="" id="{D2E0B902-9D5B-4940-8253-BD156A844C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704" y="1718092"/>
              <a:ext cx="452550" cy="2132898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6">
              <a:extLst>
                <a:ext uri="{FF2B5EF4-FFF2-40B4-BE49-F238E27FC236}">
                  <a16:creationId xmlns:a16="http://schemas.microsoft.com/office/drawing/2014/main" xmlns="" id="{A9AC7B1A-B849-4C6F-865C-1B236E881C50}"/>
                </a:ext>
              </a:extLst>
            </p:cNvPr>
            <p:cNvSpPr/>
            <p:nvPr/>
          </p:nvSpPr>
          <p:spPr>
            <a:xfrm>
              <a:off x="672541" y="1262343"/>
              <a:ext cx="758466" cy="756084"/>
            </a:xfrm>
            <a:prstGeom prst="ellipse">
              <a:avLst/>
            </a:prstGeom>
            <a:solidFill>
              <a:schemeClr val="accent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xmlns="" id="{F39922B5-D592-4A4A-A8BB-479C36506E27}"/>
              </a:ext>
            </a:extLst>
          </p:cNvPr>
          <p:cNvGrpSpPr/>
          <p:nvPr/>
        </p:nvGrpSpPr>
        <p:grpSpPr>
          <a:xfrm>
            <a:off x="557654" y="2248426"/>
            <a:ext cx="1830681" cy="1424253"/>
            <a:chOff x="557654" y="2248426"/>
            <a:chExt cx="1830681" cy="1424253"/>
          </a:xfrm>
        </p:grpSpPr>
        <p:cxnSp>
          <p:nvCxnSpPr>
            <p:cNvPr id="35" name="Straight Connector 55">
              <a:extLst>
                <a:ext uri="{FF2B5EF4-FFF2-40B4-BE49-F238E27FC236}">
                  <a16:creationId xmlns:a16="http://schemas.microsoft.com/office/drawing/2014/main" xmlns="" id="{81D49DED-4CD5-4664-9954-27E182F0F1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654" y="2673170"/>
              <a:ext cx="1339291" cy="999509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44">
              <a:extLst>
                <a:ext uri="{FF2B5EF4-FFF2-40B4-BE49-F238E27FC236}">
                  <a16:creationId xmlns:a16="http://schemas.microsoft.com/office/drawing/2014/main" xmlns="" id="{990592BA-C40E-4B85-BA99-C58135F6328E}"/>
                </a:ext>
              </a:extLst>
            </p:cNvPr>
            <p:cNvSpPr/>
            <p:nvPr/>
          </p:nvSpPr>
          <p:spPr>
            <a:xfrm>
              <a:off x="1691979" y="2248426"/>
              <a:ext cx="696356" cy="696356"/>
            </a:xfrm>
            <a:prstGeom prst="ellipse">
              <a:avLst/>
            </a:prstGeom>
            <a:solidFill>
              <a:schemeClr val="accent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xmlns="" id="{3A733789-B3E3-41F5-8B54-E15B5DA09260}"/>
              </a:ext>
            </a:extLst>
          </p:cNvPr>
          <p:cNvGrpSpPr/>
          <p:nvPr/>
        </p:nvGrpSpPr>
        <p:grpSpPr>
          <a:xfrm>
            <a:off x="713949" y="3424705"/>
            <a:ext cx="1722014" cy="1216618"/>
            <a:chOff x="713949" y="3424705"/>
            <a:chExt cx="1722014" cy="1216618"/>
          </a:xfrm>
        </p:grpSpPr>
        <p:cxnSp>
          <p:nvCxnSpPr>
            <p:cNvPr id="70" name="Straight Connector 81">
              <a:extLst>
                <a:ext uri="{FF2B5EF4-FFF2-40B4-BE49-F238E27FC236}">
                  <a16:creationId xmlns:a16="http://schemas.microsoft.com/office/drawing/2014/main" xmlns="" id="{B8DF0F57-3180-4C36-B4CA-0EBC7959CC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3949" y="3424705"/>
              <a:ext cx="1291623" cy="774383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47">
              <a:extLst>
                <a:ext uri="{FF2B5EF4-FFF2-40B4-BE49-F238E27FC236}">
                  <a16:creationId xmlns:a16="http://schemas.microsoft.com/office/drawing/2014/main" xmlns="" id="{C5621F86-38B5-4268-BBE4-86A433E0FCE5}"/>
                </a:ext>
              </a:extLst>
            </p:cNvPr>
            <p:cNvSpPr/>
            <p:nvPr/>
          </p:nvSpPr>
          <p:spPr>
            <a:xfrm>
              <a:off x="1796691" y="4002051"/>
              <a:ext cx="639272" cy="639272"/>
            </a:xfrm>
            <a:prstGeom prst="ellipse">
              <a:avLst/>
            </a:prstGeom>
            <a:solidFill>
              <a:schemeClr val="accent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xmlns="" id="{2A56C97D-0808-41E6-9A4A-562C7224D472}"/>
              </a:ext>
            </a:extLst>
          </p:cNvPr>
          <p:cNvGrpSpPr/>
          <p:nvPr/>
        </p:nvGrpSpPr>
        <p:grpSpPr>
          <a:xfrm>
            <a:off x="635946" y="3085026"/>
            <a:ext cx="2470057" cy="696356"/>
            <a:chOff x="707864" y="3085026"/>
            <a:chExt cx="2470057" cy="696356"/>
          </a:xfrm>
        </p:grpSpPr>
        <p:cxnSp>
          <p:nvCxnSpPr>
            <p:cNvPr id="81" name="Straight Connector 59">
              <a:extLst>
                <a:ext uri="{FF2B5EF4-FFF2-40B4-BE49-F238E27FC236}">
                  <a16:creationId xmlns:a16="http://schemas.microsoft.com/office/drawing/2014/main" xmlns="" id="{5197B14B-8CEF-4E73-81D3-50AD0D178173}"/>
                </a:ext>
              </a:extLst>
            </p:cNvPr>
            <p:cNvCxnSpPr>
              <a:cxnSpLocks/>
              <a:stCxn id="64" idx="1"/>
            </p:cNvCxnSpPr>
            <p:nvPr/>
          </p:nvCxnSpPr>
          <p:spPr>
            <a:xfrm flipH="1">
              <a:off x="707864" y="3424354"/>
              <a:ext cx="1801940" cy="114298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44">
              <a:extLst>
                <a:ext uri="{FF2B5EF4-FFF2-40B4-BE49-F238E27FC236}">
                  <a16:creationId xmlns:a16="http://schemas.microsoft.com/office/drawing/2014/main" xmlns="" id="{08BDD171-4C7F-4A15-872A-265E72B282B7}"/>
                </a:ext>
              </a:extLst>
            </p:cNvPr>
            <p:cNvSpPr/>
            <p:nvPr/>
          </p:nvSpPr>
          <p:spPr>
            <a:xfrm>
              <a:off x="2481565" y="3085026"/>
              <a:ext cx="696356" cy="696356"/>
            </a:xfrm>
            <a:prstGeom prst="ellipse">
              <a:avLst/>
            </a:prstGeom>
            <a:solidFill>
              <a:srgbClr val="C0504D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xmlns="" id="{BA1135AD-1797-4B4B-BED3-6591D474192A}"/>
              </a:ext>
            </a:extLst>
          </p:cNvPr>
          <p:cNvGrpSpPr/>
          <p:nvPr/>
        </p:nvGrpSpPr>
        <p:grpSpPr>
          <a:xfrm>
            <a:off x="1085710" y="2319948"/>
            <a:ext cx="413472" cy="623733"/>
            <a:chOff x="1085710" y="2319948"/>
            <a:chExt cx="413472" cy="623733"/>
          </a:xfrm>
        </p:grpSpPr>
        <p:sp>
          <p:nvSpPr>
            <p:cNvPr id="92" name="Oval 52">
              <a:extLst>
                <a:ext uri="{FF2B5EF4-FFF2-40B4-BE49-F238E27FC236}">
                  <a16:creationId xmlns:a16="http://schemas.microsoft.com/office/drawing/2014/main" xmlns="" id="{E692BD05-5021-43B9-BA54-12049953CCBD}"/>
                </a:ext>
              </a:extLst>
            </p:cNvPr>
            <p:cNvSpPr/>
            <p:nvPr/>
          </p:nvSpPr>
          <p:spPr>
            <a:xfrm rot="4087188">
              <a:off x="1175704" y="2319948"/>
              <a:ext cx="323478" cy="32347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cxnSp>
          <p:nvCxnSpPr>
            <p:cNvPr id="114" name="Straight Connector 53">
              <a:extLst>
                <a:ext uri="{FF2B5EF4-FFF2-40B4-BE49-F238E27FC236}">
                  <a16:creationId xmlns:a16="http://schemas.microsoft.com/office/drawing/2014/main" xmlns="" id="{5B3A8D35-73E4-40EF-A33D-CE509F026E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5710" y="2376063"/>
              <a:ext cx="311438" cy="567618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xmlns="" id="{5F4CA359-685C-4E85-A27A-FE8F37C3D81D}"/>
              </a:ext>
            </a:extLst>
          </p:cNvPr>
          <p:cNvGrpSpPr/>
          <p:nvPr/>
        </p:nvGrpSpPr>
        <p:grpSpPr>
          <a:xfrm>
            <a:off x="1068099" y="3058198"/>
            <a:ext cx="1090911" cy="353005"/>
            <a:chOff x="1068099" y="3058198"/>
            <a:chExt cx="1090911" cy="353005"/>
          </a:xfrm>
        </p:grpSpPr>
        <p:cxnSp>
          <p:nvCxnSpPr>
            <p:cNvPr id="91" name="Straight Connector 53">
              <a:extLst>
                <a:ext uri="{FF2B5EF4-FFF2-40B4-BE49-F238E27FC236}">
                  <a16:creationId xmlns:a16="http://schemas.microsoft.com/office/drawing/2014/main" xmlns="" id="{AA8623F7-AE29-46DE-B86B-BD88A9C77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099" y="3122925"/>
              <a:ext cx="1075412" cy="288278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52">
              <a:extLst>
                <a:ext uri="{FF2B5EF4-FFF2-40B4-BE49-F238E27FC236}">
                  <a16:creationId xmlns:a16="http://schemas.microsoft.com/office/drawing/2014/main" xmlns="" id="{88342A63-557E-4877-BFB7-F2B7B433EE60}"/>
                </a:ext>
              </a:extLst>
            </p:cNvPr>
            <p:cNvSpPr/>
            <p:nvPr/>
          </p:nvSpPr>
          <p:spPr>
            <a:xfrm>
              <a:off x="1963426" y="3058198"/>
              <a:ext cx="195584" cy="19558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xmlns="" id="{A2854B3D-4836-4D0D-91C0-1B50539B132A}"/>
              </a:ext>
            </a:extLst>
          </p:cNvPr>
          <p:cNvGrpSpPr/>
          <p:nvPr/>
        </p:nvGrpSpPr>
        <p:grpSpPr>
          <a:xfrm>
            <a:off x="16522" y="1875079"/>
            <a:ext cx="548157" cy="1235379"/>
            <a:chOff x="16522" y="1875079"/>
            <a:chExt cx="548157" cy="1235379"/>
          </a:xfrm>
        </p:grpSpPr>
        <p:cxnSp>
          <p:nvCxnSpPr>
            <p:cNvPr id="34" name="Straight Connector 53">
              <a:extLst>
                <a:ext uri="{FF2B5EF4-FFF2-40B4-BE49-F238E27FC236}">
                  <a16:creationId xmlns:a16="http://schemas.microsoft.com/office/drawing/2014/main" xmlns="" id="{17FDEF19-24F5-4915-BFBD-D3CC39FFADB4}"/>
                </a:ext>
              </a:extLst>
            </p:cNvPr>
            <p:cNvCxnSpPr>
              <a:cxnSpLocks/>
            </p:cNvCxnSpPr>
            <p:nvPr/>
          </p:nvCxnSpPr>
          <p:spPr>
            <a:xfrm>
              <a:off x="246702" y="2115522"/>
              <a:ext cx="317977" cy="994936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50">
              <a:extLst>
                <a:ext uri="{FF2B5EF4-FFF2-40B4-BE49-F238E27FC236}">
                  <a16:creationId xmlns:a16="http://schemas.microsoft.com/office/drawing/2014/main" xmlns="" id="{9D9AE707-497E-428C-B187-C32B4C298A2C}"/>
                </a:ext>
              </a:extLst>
            </p:cNvPr>
            <p:cNvSpPr/>
            <p:nvPr/>
          </p:nvSpPr>
          <p:spPr>
            <a:xfrm>
              <a:off x="16522" y="1875079"/>
              <a:ext cx="483095" cy="48309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xmlns="" id="{838ECC66-764C-4E1A-BC56-16A80402C73C}"/>
              </a:ext>
            </a:extLst>
          </p:cNvPr>
          <p:cNvGrpSpPr/>
          <p:nvPr/>
        </p:nvGrpSpPr>
        <p:grpSpPr>
          <a:xfrm>
            <a:off x="564679" y="3209658"/>
            <a:ext cx="806287" cy="1501123"/>
            <a:chOff x="564679" y="3209658"/>
            <a:chExt cx="806287" cy="1501123"/>
          </a:xfrm>
        </p:grpSpPr>
        <p:cxnSp>
          <p:nvCxnSpPr>
            <p:cNvPr id="98" name="Straight Connector 53">
              <a:extLst>
                <a:ext uri="{FF2B5EF4-FFF2-40B4-BE49-F238E27FC236}">
                  <a16:creationId xmlns:a16="http://schemas.microsoft.com/office/drawing/2014/main" xmlns="" id="{171992D5-2F64-40A9-9665-E85E8AAEBCFB}"/>
                </a:ext>
              </a:extLst>
            </p:cNvPr>
            <p:cNvCxnSpPr>
              <a:cxnSpLocks/>
            </p:cNvCxnSpPr>
            <p:nvPr/>
          </p:nvCxnSpPr>
          <p:spPr>
            <a:xfrm>
              <a:off x="564679" y="3209658"/>
              <a:ext cx="641880" cy="1279436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52">
              <a:extLst>
                <a:ext uri="{FF2B5EF4-FFF2-40B4-BE49-F238E27FC236}">
                  <a16:creationId xmlns:a16="http://schemas.microsoft.com/office/drawing/2014/main" xmlns="" id="{E950D220-A28F-4368-890D-71194E31028D}"/>
                </a:ext>
              </a:extLst>
            </p:cNvPr>
            <p:cNvSpPr/>
            <p:nvPr/>
          </p:nvSpPr>
          <p:spPr>
            <a:xfrm>
              <a:off x="1136418" y="4476233"/>
              <a:ext cx="234548" cy="23454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xmlns="" id="{10572839-6151-4C00-A143-4BBB62ABE730}"/>
              </a:ext>
            </a:extLst>
          </p:cNvPr>
          <p:cNvGrpSpPr/>
          <p:nvPr/>
        </p:nvGrpSpPr>
        <p:grpSpPr>
          <a:xfrm>
            <a:off x="456297" y="3442875"/>
            <a:ext cx="1419691" cy="399585"/>
            <a:chOff x="456297" y="3442875"/>
            <a:chExt cx="1419691" cy="399585"/>
          </a:xfrm>
        </p:grpSpPr>
        <p:cxnSp>
          <p:nvCxnSpPr>
            <p:cNvPr id="71" name="Straight Connector 53">
              <a:extLst>
                <a:ext uri="{FF2B5EF4-FFF2-40B4-BE49-F238E27FC236}">
                  <a16:creationId xmlns:a16="http://schemas.microsoft.com/office/drawing/2014/main" xmlns="" id="{98E559C5-D798-40B5-B3FF-C0B32224FD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6297" y="3442875"/>
              <a:ext cx="1210240" cy="271549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52">
              <a:extLst>
                <a:ext uri="{FF2B5EF4-FFF2-40B4-BE49-F238E27FC236}">
                  <a16:creationId xmlns:a16="http://schemas.microsoft.com/office/drawing/2014/main" xmlns="" id="{30C343BD-00D1-4AC6-B67C-92E76354EDF1}"/>
                </a:ext>
              </a:extLst>
            </p:cNvPr>
            <p:cNvSpPr/>
            <p:nvPr/>
          </p:nvSpPr>
          <p:spPr>
            <a:xfrm>
              <a:off x="1650053" y="3616525"/>
              <a:ext cx="225935" cy="2259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xmlns="" id="{F0572BD3-C333-421F-9F6F-3D14DCCAE2E6}"/>
              </a:ext>
            </a:extLst>
          </p:cNvPr>
          <p:cNvSpPr txBox="1"/>
          <p:nvPr/>
        </p:nvSpPr>
        <p:spPr>
          <a:xfrm>
            <a:off x="1440591" y="1378215"/>
            <a:ext cx="7579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en-US" altLang="ja-JP" sz="2000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Power grid is </a:t>
            </a:r>
            <a:r>
              <a:rPr kumimoji="1" lang="en-US" altLang="ja-JP" sz="2000" b="1" dirty="0">
                <a:solidFill>
                  <a:srgbClr val="F35B85"/>
                </a:solidFill>
                <a:ea typeface="ＭＳ Ｐゴシック" panose="020B0600070205080204" pitchFamily="34" charset="-128"/>
              </a:rPr>
              <a:t>under cyber </a:t>
            </a:r>
            <a:r>
              <a:rPr kumimoji="1" lang="en-US" altLang="ja-JP" sz="2000" b="1" dirty="0" smtClean="0">
                <a:solidFill>
                  <a:srgbClr val="F35B85"/>
                </a:solidFill>
                <a:ea typeface="ＭＳ Ｐゴシック" panose="020B0600070205080204" pitchFamily="34" charset="-128"/>
              </a:rPr>
              <a:t>attack</a:t>
            </a:r>
            <a:r>
              <a:rPr kumimoji="1" lang="en-US" altLang="ja-JP" sz="2000" b="1" dirty="0" smtClean="0">
                <a:ea typeface="ＭＳ Ｐゴシック" panose="020B0600070205080204" pitchFamily="34" charset="-128"/>
              </a:rPr>
              <a:t> in reality</a:t>
            </a:r>
            <a:r>
              <a:rPr kumimoji="1" lang="en-US" altLang="ja-JP" sz="2000" b="1" dirty="0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!</a:t>
            </a:r>
            <a:endParaRPr kumimoji="1" lang="en-US" altLang="ja-JP" sz="2000" b="1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xmlns="" id="{518EDA00-7CBD-4846-8AE9-C730E7779AB6}"/>
              </a:ext>
            </a:extLst>
          </p:cNvPr>
          <p:cNvSpPr txBox="1"/>
          <p:nvPr/>
        </p:nvSpPr>
        <p:spPr>
          <a:xfrm>
            <a:off x="3089106" y="3061246"/>
            <a:ext cx="6067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SCADA command authentication </a:t>
            </a:r>
            <a:r>
              <a:rPr kumimoji="1" lang="en-US" altLang="ja-JP" sz="20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provides the </a:t>
            </a:r>
            <a:r>
              <a:rPr kumimoji="1" lang="en-US" altLang="ja-JP" sz="2000" b="1" dirty="0">
                <a:solidFill>
                  <a:srgbClr val="F35B85"/>
                </a:solidFill>
                <a:latin typeface="Calibri"/>
                <a:ea typeface="ＭＳ Ｐゴシック" panose="020B0600070205080204" pitchFamily="34" charset="-128"/>
              </a:rPr>
              <a:t>last line of defense</a:t>
            </a:r>
            <a:r>
              <a:rPr kumimoji="1" lang="en-US" altLang="ja-JP" sz="20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before attacks are reaching physical systems.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xmlns="" id="{485B4BEC-E247-49AD-9DCA-91032A6CB56E}"/>
              </a:ext>
            </a:extLst>
          </p:cNvPr>
          <p:cNvSpPr txBox="1"/>
          <p:nvPr/>
        </p:nvSpPr>
        <p:spPr>
          <a:xfrm>
            <a:off x="857437" y="4903153"/>
            <a:ext cx="8148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Power grid operators, industry, and academia</a:t>
            </a:r>
            <a:r>
              <a:rPr kumimoji="1" lang="en-US" altLang="ja-JP" sz="2000" b="1" i="0" u="none" strike="noStrike" kern="1200" cap="none" spc="0" normalizeH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should join force. </a:t>
            </a:r>
            <a:r>
              <a:rPr kumimoji="1" lang="en-US" altLang="ja-JP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Please feel free to contact us for any discussion, demonstration, collaboration opportunities!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xmlns="" id="{129A4E9A-1521-4996-B571-C54B797BB79A}"/>
              </a:ext>
            </a:extLst>
          </p:cNvPr>
          <p:cNvSpPr txBox="1"/>
          <p:nvPr/>
        </p:nvSpPr>
        <p:spPr>
          <a:xfrm>
            <a:off x="2484033" y="4045007"/>
            <a:ext cx="6434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Substation honeypot is effective for collecting </a:t>
            </a:r>
            <a:r>
              <a:rPr kumimoji="1" lang="en-US" altLang="ja-JP" sz="2000" b="1" dirty="0">
                <a:solidFill>
                  <a:srgbClr val="F35B85"/>
                </a:solidFill>
                <a:latin typeface="Calibri"/>
                <a:ea typeface="ＭＳ Ｐゴシック" panose="020B0600070205080204" pitchFamily="34" charset="-128"/>
              </a:rPr>
              <a:t>threat intelligence </a:t>
            </a:r>
            <a:r>
              <a:rPr kumimoji="1" lang="en-US" altLang="ja-JP" sz="20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as well as for countering </a:t>
            </a:r>
            <a:r>
              <a:rPr kumimoji="1" lang="en-US" altLang="ja-JP" sz="2000" b="1" dirty="0">
                <a:solidFill>
                  <a:srgbClr val="F35B85"/>
                </a:solidFill>
                <a:latin typeface="Calibri"/>
                <a:ea typeface="ＭＳ Ｐゴシック" panose="020B0600070205080204" pitchFamily="34" charset="-128"/>
              </a:rPr>
              <a:t>persistent attackers</a:t>
            </a:r>
            <a:r>
              <a:rPr kumimoji="1" lang="en-US" altLang="ja-JP" sz="20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.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46" name="TextBox 13">
            <a:extLst>
              <a:ext uri="{FF2B5EF4-FFF2-40B4-BE49-F238E27FC236}">
                <a16:creationId xmlns:a16="http://schemas.microsoft.com/office/drawing/2014/main" xmlns="" id="{6A6B9C0F-E0CD-4E0E-A307-A7AAFDDA8857}"/>
              </a:ext>
            </a:extLst>
          </p:cNvPr>
          <p:cNvSpPr txBox="1"/>
          <p:nvPr/>
        </p:nvSpPr>
        <p:spPr>
          <a:xfrm>
            <a:off x="2430195" y="2098491"/>
            <a:ext cx="5282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Existing security measures are</a:t>
            </a:r>
            <a:r>
              <a:rPr kumimoji="1" lang="en-US" altLang="ja-JP" sz="2000" b="1" i="0" u="none" strike="noStrike" kern="1200" cap="none" spc="0" normalizeH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not enough</a:t>
            </a:r>
            <a:r>
              <a:rPr kumimoji="1" lang="en-US" altLang="ja-JP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to counter emerging cyber threats.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0DC610F4-9297-416F-855E-D8C7D8E2B1B9}"/>
              </a:ext>
            </a:extLst>
          </p:cNvPr>
          <p:cNvSpPr txBox="1"/>
          <p:nvPr/>
        </p:nvSpPr>
        <p:spPr>
          <a:xfrm>
            <a:off x="2960016" y="5738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" name="Donut 24">
            <a:extLst>
              <a:ext uri="{FF2B5EF4-FFF2-40B4-BE49-F238E27FC236}">
                <a16:creationId xmlns:a16="http://schemas.microsoft.com/office/drawing/2014/main" xmlns="" id="{D769D384-25F0-4DC9-BFEE-6552F11342B9}"/>
              </a:ext>
            </a:extLst>
          </p:cNvPr>
          <p:cNvSpPr/>
          <p:nvPr/>
        </p:nvSpPr>
        <p:spPr>
          <a:xfrm>
            <a:off x="444356" y="3220448"/>
            <a:ext cx="546722" cy="551172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xmlns="" id="{2EBA14FC-022F-4636-BD8A-DF768B78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085" y="2355430"/>
            <a:ext cx="476316" cy="476316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xmlns="" id="{5CF2984C-A1F4-4D06-91CD-EC608DB5E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143" y="4078645"/>
            <a:ext cx="476316" cy="476316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xmlns="" id="{B1A119A2-515A-4710-83E8-E0D7A446A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11" y="1398763"/>
            <a:ext cx="476316" cy="476316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xmlns="" id="{7FB51606-8567-48E1-B5C2-EA9D8931F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7" y="4734331"/>
            <a:ext cx="476316" cy="476316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xmlns="" id="{AD2E9BE6-433A-46A3-A1DA-C51077B39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04" y="3186196"/>
            <a:ext cx="476316" cy="476316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xmlns="" id="{D43DDEE1-2FC5-44AB-9893-29799D39CB17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1896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Concluding Remarks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5" name="Pentagon 6">
            <a:extLst>
              <a:ext uri="{FF2B5EF4-FFF2-40B4-BE49-F238E27FC236}">
                <a16:creationId xmlns:a16="http://schemas.microsoft.com/office/drawing/2014/main" xmlns="" id="{6FB058B1-469B-466D-9E6F-BCB2BF8025E7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8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xmlns="" id="{77BF5DDD-9BBC-4EBC-A795-C786FEEA5D25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05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xmlns="" id="{13548DDF-354A-465A-A305-76DFA664D653}"/>
              </a:ext>
            </a:extLst>
          </p:cNvPr>
          <p:cNvGrpSpPr/>
          <p:nvPr/>
        </p:nvGrpSpPr>
        <p:grpSpPr>
          <a:xfrm>
            <a:off x="44419" y="2687391"/>
            <a:ext cx="1317508" cy="1670463"/>
            <a:chOff x="44419" y="2687391"/>
            <a:chExt cx="1317508" cy="1670463"/>
          </a:xfrm>
        </p:grpSpPr>
        <p:sp>
          <p:nvSpPr>
            <p:cNvPr id="72" name="楕円 71">
              <a:extLst>
                <a:ext uri="{FF2B5EF4-FFF2-40B4-BE49-F238E27FC236}">
                  <a16:creationId xmlns:a16="http://schemas.microsoft.com/office/drawing/2014/main" xmlns="" id="{D06CA128-22CB-4F01-8E24-0E75FFC4DDD6}"/>
                </a:ext>
              </a:extLst>
            </p:cNvPr>
            <p:cNvSpPr/>
            <p:nvPr/>
          </p:nvSpPr>
          <p:spPr>
            <a:xfrm>
              <a:off x="57487" y="4055853"/>
              <a:ext cx="302001" cy="302001"/>
            </a:xfrm>
            <a:prstGeom prst="ellipse">
              <a:avLst/>
            </a:prstGeom>
            <a:gradFill flip="none" rotWithShape="1">
              <a:gsLst>
                <a:gs pos="0">
                  <a:srgbClr val="F79646">
                    <a:tint val="66000"/>
                    <a:satMod val="160000"/>
                  </a:srgbClr>
                </a:gs>
                <a:gs pos="50000">
                  <a:srgbClr val="F79646">
                    <a:tint val="44500"/>
                    <a:satMod val="160000"/>
                  </a:srgbClr>
                </a:gs>
                <a:gs pos="100000">
                  <a:srgbClr val="F79646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2" name="楕円 81">
              <a:extLst>
                <a:ext uri="{FF2B5EF4-FFF2-40B4-BE49-F238E27FC236}">
                  <a16:creationId xmlns:a16="http://schemas.microsoft.com/office/drawing/2014/main" xmlns="" id="{EE5EBAB8-24F0-4C26-9469-FCBF63C5D3B0}"/>
                </a:ext>
              </a:extLst>
            </p:cNvPr>
            <p:cNvSpPr/>
            <p:nvPr/>
          </p:nvSpPr>
          <p:spPr>
            <a:xfrm>
              <a:off x="44419" y="2687391"/>
              <a:ext cx="227122" cy="227122"/>
            </a:xfrm>
            <a:prstGeom prst="ellipse">
              <a:avLst/>
            </a:prstGeom>
            <a:gradFill flip="none" rotWithShape="1">
              <a:gsLst>
                <a:gs pos="0">
                  <a:srgbClr val="F79646">
                    <a:tint val="66000"/>
                    <a:satMod val="160000"/>
                  </a:srgbClr>
                </a:gs>
                <a:gs pos="50000">
                  <a:srgbClr val="F79646">
                    <a:tint val="44500"/>
                    <a:satMod val="160000"/>
                  </a:srgbClr>
                </a:gs>
                <a:gs pos="100000">
                  <a:srgbClr val="F79646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3" name="楕円 82">
              <a:extLst>
                <a:ext uri="{FF2B5EF4-FFF2-40B4-BE49-F238E27FC236}">
                  <a16:creationId xmlns:a16="http://schemas.microsoft.com/office/drawing/2014/main" xmlns="" id="{92DB6A8A-EC03-49CE-BC76-EF74C782153B}"/>
                </a:ext>
              </a:extLst>
            </p:cNvPr>
            <p:cNvSpPr/>
            <p:nvPr/>
          </p:nvSpPr>
          <p:spPr>
            <a:xfrm>
              <a:off x="1202999" y="2869453"/>
              <a:ext cx="122763" cy="122763"/>
            </a:xfrm>
            <a:prstGeom prst="ellipse">
              <a:avLst/>
            </a:prstGeom>
            <a:gradFill flip="none" rotWithShape="1">
              <a:gsLst>
                <a:gs pos="0">
                  <a:srgbClr val="F79646">
                    <a:tint val="66000"/>
                    <a:satMod val="160000"/>
                  </a:srgbClr>
                </a:gs>
                <a:gs pos="50000">
                  <a:srgbClr val="F79646">
                    <a:tint val="44500"/>
                    <a:satMod val="160000"/>
                  </a:srgbClr>
                </a:gs>
                <a:gs pos="100000">
                  <a:srgbClr val="F79646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5" name="楕円 84">
              <a:extLst>
                <a:ext uri="{FF2B5EF4-FFF2-40B4-BE49-F238E27FC236}">
                  <a16:creationId xmlns:a16="http://schemas.microsoft.com/office/drawing/2014/main" xmlns="" id="{38239B68-A7B0-4E21-82FE-94A26BDBEFD6}"/>
                </a:ext>
              </a:extLst>
            </p:cNvPr>
            <p:cNvSpPr/>
            <p:nvPr/>
          </p:nvSpPr>
          <p:spPr>
            <a:xfrm>
              <a:off x="1239164" y="4005993"/>
              <a:ext cx="122763" cy="122763"/>
            </a:xfrm>
            <a:prstGeom prst="ellipse">
              <a:avLst/>
            </a:prstGeom>
            <a:gradFill flip="none" rotWithShape="1">
              <a:gsLst>
                <a:gs pos="0">
                  <a:srgbClr val="F79646">
                    <a:tint val="66000"/>
                    <a:satMod val="160000"/>
                  </a:srgbClr>
                </a:gs>
                <a:gs pos="50000">
                  <a:srgbClr val="F79646">
                    <a:tint val="44500"/>
                    <a:satMod val="160000"/>
                  </a:srgbClr>
                </a:gs>
                <a:gs pos="100000">
                  <a:srgbClr val="F79646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3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42" grpId="0"/>
      <p:bldP spid="44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mart grid security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428" y="1277841"/>
            <a:ext cx="4627212" cy="34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9426" y="4686215"/>
            <a:ext cx="5107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https://www.slideshare.net/RobertMLee1/a-child-like-approach-to-grid-cybersecurity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59951" y="5161305"/>
            <a:ext cx="5050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Web: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hlinkClick r:id="rId3"/>
              </a:rPr>
              <a:t>https://adsc.illinois.edu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endParaRPr kumimoji="1" lang="en-US" altLang="ja-JP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Email: </a:t>
            </a:r>
            <a:r>
              <a:rPr kumimoji="1" lang="en-US" altLang="ja-JP" sz="2400" i="1" dirty="0" smtClea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hlinkClick r:id="rId4"/>
              </a:rPr>
              <a:t>daisuke.m@adsc-create.edu.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hlinkClick r:id="rId4"/>
              </a:rPr>
              <a:t>sg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</a:t>
            </a:r>
            <a:endParaRPr kumimoji="1" lang="ja-JP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BCEF375-8B9A-4461-A617-332A08F00DA6}"/>
              </a:ext>
            </a:extLst>
          </p:cNvPr>
          <p:cNvSpPr txBox="1">
            <a:spLocks/>
          </p:cNvSpPr>
          <p:nvPr/>
        </p:nvSpPr>
        <p:spPr>
          <a:xfrm>
            <a:off x="1604" y="-52"/>
            <a:ext cx="9144000" cy="104024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Questions?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ntagon 4">
            <a:extLst>
              <a:ext uri="{FF2B5EF4-FFF2-40B4-BE49-F238E27FC236}">
                <a16:creationId xmlns:a16="http://schemas.microsoft.com/office/drawing/2014/main" xmlns="" id="{53E8A2A3-F8A7-47FF-A011-912F04094462}"/>
              </a:ext>
            </a:extLst>
          </p:cNvPr>
          <p:cNvSpPr/>
          <p:nvPr/>
        </p:nvSpPr>
        <p:spPr>
          <a:xfrm rot="5400000">
            <a:off x="820677" y="4716219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8064A2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Picture 4" descr="C:\Users\Daisuke\AppData\Local\Microsoft\Windows\Temporary Internet Files\Content.IE5\HJ7QQ21Y\notepad-97841_64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055">
            <a:off x="8050848" y="5000518"/>
            <a:ext cx="885258" cy="8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Pentagon 4">
            <a:extLst>
              <a:ext uri="{FF2B5EF4-FFF2-40B4-BE49-F238E27FC236}">
                <a16:creationId xmlns:a16="http://schemas.microsoft.com/office/drawing/2014/main" xmlns="" id="{984C5B98-4149-40AA-B2EA-79149F0EC33F}"/>
              </a:ext>
            </a:extLst>
          </p:cNvPr>
          <p:cNvSpPr/>
          <p:nvPr/>
        </p:nvSpPr>
        <p:spPr>
          <a:xfrm rot="5400000">
            <a:off x="820685" y="3750224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7" name="Pentagon 5">
            <a:extLst>
              <a:ext uri="{FF2B5EF4-FFF2-40B4-BE49-F238E27FC236}">
                <a16:creationId xmlns:a16="http://schemas.microsoft.com/office/drawing/2014/main" xmlns="" id="{5D93671A-E746-4961-88E4-BDDC7A0489E2}"/>
              </a:ext>
            </a:extLst>
          </p:cNvPr>
          <p:cNvSpPr/>
          <p:nvPr/>
        </p:nvSpPr>
        <p:spPr>
          <a:xfrm rot="5400000">
            <a:off x="820685" y="2801475"/>
            <a:ext cx="1310539" cy="1193523"/>
          </a:xfrm>
          <a:prstGeom prst="homePlate">
            <a:avLst>
              <a:gd name="adj" fmla="val 41016"/>
            </a:avLst>
          </a:prstGeom>
          <a:solidFill>
            <a:srgbClr val="9BBB59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8" name="Rectangle 13">
            <a:extLst>
              <a:ext uri="{FF2B5EF4-FFF2-40B4-BE49-F238E27FC236}">
                <a16:creationId xmlns:a16="http://schemas.microsoft.com/office/drawing/2014/main" xmlns="" id="{529FE179-461A-456D-85FD-74FC4669E2AD}"/>
              </a:ext>
            </a:extLst>
          </p:cNvPr>
          <p:cNvSpPr/>
          <p:nvPr/>
        </p:nvSpPr>
        <p:spPr>
          <a:xfrm>
            <a:off x="1164175" y="3031803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03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1" name="Rectangle 13">
            <a:extLst>
              <a:ext uri="{FF2B5EF4-FFF2-40B4-BE49-F238E27FC236}">
                <a16:creationId xmlns:a16="http://schemas.microsoft.com/office/drawing/2014/main" xmlns="" id="{AA44C910-7AC3-41F2-8CCE-F2B5419594A6}"/>
              </a:ext>
            </a:extLst>
          </p:cNvPr>
          <p:cNvSpPr/>
          <p:nvPr/>
        </p:nvSpPr>
        <p:spPr>
          <a:xfrm>
            <a:off x="1164173" y="3980316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04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2" name="TextBox 39">
            <a:extLst>
              <a:ext uri="{FF2B5EF4-FFF2-40B4-BE49-F238E27FC236}">
                <a16:creationId xmlns:a16="http://schemas.microsoft.com/office/drawing/2014/main" xmlns="" id="{040E207A-C0F2-473F-8BBC-C22E69BF5A01}"/>
              </a:ext>
            </a:extLst>
          </p:cNvPr>
          <p:cNvSpPr txBox="1"/>
          <p:nvPr/>
        </p:nvSpPr>
        <p:spPr>
          <a:xfrm>
            <a:off x="2297610" y="794260"/>
            <a:ext cx="2523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Brief Bio</a:t>
            </a:r>
          </a:p>
        </p:txBody>
      </p:sp>
      <p:sp>
        <p:nvSpPr>
          <p:cNvPr id="93" name="TextBox 44">
            <a:extLst>
              <a:ext uri="{FF2B5EF4-FFF2-40B4-BE49-F238E27FC236}">
                <a16:creationId xmlns:a16="http://schemas.microsoft.com/office/drawing/2014/main" xmlns="" id="{6B0EDE74-C556-41BE-9522-99D0E66994F7}"/>
              </a:ext>
            </a:extLst>
          </p:cNvPr>
          <p:cNvSpPr txBox="1"/>
          <p:nvPr/>
        </p:nvSpPr>
        <p:spPr>
          <a:xfrm>
            <a:off x="2314743" y="1692890"/>
            <a:ext cx="619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Cyber Threats in Smart Grid Infrastructure</a:t>
            </a:r>
          </a:p>
        </p:txBody>
      </p:sp>
      <p:sp>
        <p:nvSpPr>
          <p:cNvPr id="94" name="TextBox 44">
            <a:extLst>
              <a:ext uri="{FF2B5EF4-FFF2-40B4-BE49-F238E27FC236}">
                <a16:creationId xmlns:a16="http://schemas.microsoft.com/office/drawing/2014/main" xmlns="" id="{AF3B06CE-48EB-446F-9A7C-B8238CB7F7DE}"/>
              </a:ext>
            </a:extLst>
          </p:cNvPr>
          <p:cNvSpPr txBox="1"/>
          <p:nvPr/>
        </p:nvSpPr>
        <p:spPr>
          <a:xfrm>
            <a:off x="2269329" y="2615018"/>
            <a:ext cx="647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dirty="0">
                <a:latin typeface="Calibri"/>
                <a:ea typeface="ＭＳ Ｐゴシック" panose="020B0600070205080204" pitchFamily="34" charset="-128"/>
              </a:rPr>
              <a:t>Measures for Securing Smart Grid Systems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" name="TextBox 45">
            <a:extLst>
              <a:ext uri="{FF2B5EF4-FFF2-40B4-BE49-F238E27FC236}">
                <a16:creationId xmlns:a16="http://schemas.microsoft.com/office/drawing/2014/main" xmlns="" id="{68739C18-C912-4A20-A339-A45CC26856D9}"/>
              </a:ext>
            </a:extLst>
          </p:cNvPr>
          <p:cNvSpPr txBox="1"/>
          <p:nvPr/>
        </p:nvSpPr>
        <p:spPr>
          <a:xfrm>
            <a:off x="2315502" y="2074760"/>
            <a:ext cx="524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Smart grid overview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Security threats in smart grid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" name="TextBox 45">
            <a:extLst>
              <a:ext uri="{FF2B5EF4-FFF2-40B4-BE49-F238E27FC236}">
                <a16:creationId xmlns:a16="http://schemas.microsoft.com/office/drawing/2014/main" xmlns="" id="{65083967-F532-4F8B-BF02-01AFEEAF813A}"/>
              </a:ext>
            </a:extLst>
          </p:cNvPr>
          <p:cNvSpPr txBox="1"/>
          <p:nvPr/>
        </p:nvSpPr>
        <p:spPr>
          <a:xfrm>
            <a:off x="2202384" y="2948251"/>
            <a:ext cx="4798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IEC 62351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dirty="0">
                <a:latin typeface="Calibri"/>
                <a:ea typeface="ＭＳ Ｐゴシック" panose="020B0600070205080204" pitchFamily="34" charset="-128"/>
              </a:rPr>
              <a:t>Intrusion detection systems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Bump-in-the-wire security </a:t>
            </a:r>
          </a:p>
        </p:txBody>
      </p:sp>
      <p:sp>
        <p:nvSpPr>
          <p:cNvPr id="26" name="TextBox 44">
            <a:extLst>
              <a:ext uri="{FF2B5EF4-FFF2-40B4-BE49-F238E27FC236}">
                <a16:creationId xmlns:a16="http://schemas.microsoft.com/office/drawing/2014/main" xmlns="" id="{544C825F-8EBF-4ECC-8709-77761CD971DA}"/>
              </a:ext>
            </a:extLst>
          </p:cNvPr>
          <p:cNvSpPr txBox="1"/>
          <p:nvPr/>
        </p:nvSpPr>
        <p:spPr>
          <a:xfrm>
            <a:off x="2305403" y="4644574"/>
            <a:ext cx="5886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Concluding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Remark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Pentagon 6">
            <a:extLst>
              <a:ext uri="{FF2B5EF4-FFF2-40B4-BE49-F238E27FC236}">
                <a16:creationId xmlns:a16="http://schemas.microsoft.com/office/drawing/2014/main" xmlns="" id="{389CFC8E-4763-414C-AC7A-078C933EF3C6}"/>
              </a:ext>
            </a:extLst>
          </p:cNvPr>
          <p:cNvSpPr/>
          <p:nvPr/>
        </p:nvSpPr>
        <p:spPr>
          <a:xfrm rot="5400000">
            <a:off x="8431449" y="77412"/>
            <a:ext cx="637405" cy="654684"/>
          </a:xfrm>
          <a:prstGeom prst="homePlate">
            <a:avLst>
              <a:gd name="adj" fmla="val 41016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8BAE3E4F-1F5D-4E80-8752-92B67F5C5907}"/>
              </a:ext>
            </a:extLst>
          </p:cNvPr>
          <p:cNvSpPr txBox="1"/>
          <p:nvPr/>
        </p:nvSpPr>
        <p:spPr>
          <a:xfrm>
            <a:off x="8508187" y="110626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01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9128DD93-2A6F-42CC-A7E2-B10DA6ADA142}"/>
              </a:ext>
            </a:extLst>
          </p:cNvPr>
          <p:cNvSpPr txBox="1">
            <a:spLocks/>
          </p:cNvSpPr>
          <p:nvPr/>
        </p:nvSpPr>
        <p:spPr>
          <a:xfrm>
            <a:off x="0" y="-7339"/>
            <a:ext cx="9144000" cy="82418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Outline</a:t>
            </a: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xmlns="" id="{EB158D0C-C14D-43F8-BDD0-7E127CFAA0E3}"/>
              </a:ext>
            </a:extLst>
          </p:cNvPr>
          <p:cNvSpPr/>
          <p:nvPr/>
        </p:nvSpPr>
        <p:spPr>
          <a:xfrm>
            <a:off x="1164173" y="4930155"/>
            <a:ext cx="62354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05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xmlns="" id="{99E9FEA3-D925-4FEE-BF41-4B26DFD110BE}"/>
              </a:ext>
            </a:extLst>
          </p:cNvPr>
          <p:cNvGrpSpPr/>
          <p:nvPr/>
        </p:nvGrpSpPr>
        <p:grpSpPr>
          <a:xfrm>
            <a:off x="2297610" y="1161529"/>
            <a:ext cx="5244740" cy="344076"/>
            <a:chOff x="2297610" y="1293495"/>
            <a:chExt cx="5244740" cy="344076"/>
          </a:xfrm>
        </p:grpSpPr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xmlns="" id="{DB557DC9-3E20-49B0-966C-AF0623235A0F}"/>
                </a:ext>
              </a:extLst>
            </p:cNvPr>
            <p:cNvSpPr txBox="1"/>
            <p:nvPr/>
          </p:nvSpPr>
          <p:spPr>
            <a:xfrm>
              <a:off x="2297610" y="1296256"/>
              <a:ext cx="5244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rPr>
                <a:t>Experience</a:t>
              </a:r>
              <a:endPara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2" name="TextBox 45">
              <a:extLst>
                <a:ext uri="{FF2B5EF4-FFF2-40B4-BE49-F238E27FC236}">
                  <a16:creationId xmlns:a16="http://schemas.microsoft.com/office/drawing/2014/main" xmlns="" id="{D5D2EA9F-2117-4C68-88BB-2C3AB1D1E30D}"/>
                </a:ext>
              </a:extLst>
            </p:cNvPr>
            <p:cNvSpPr txBox="1"/>
            <p:nvPr/>
          </p:nvSpPr>
          <p:spPr>
            <a:xfrm>
              <a:off x="3497407" y="1299017"/>
              <a:ext cx="1812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Education</a:t>
              </a:r>
            </a:p>
          </p:txBody>
        </p:sp>
        <p:sp>
          <p:nvSpPr>
            <p:cNvPr id="33" name="TextBox 45">
              <a:extLst>
                <a:ext uri="{FF2B5EF4-FFF2-40B4-BE49-F238E27FC236}">
                  <a16:creationId xmlns:a16="http://schemas.microsoft.com/office/drawing/2014/main" xmlns="" id="{21600169-2AFD-4A9A-8211-636C4DE89FAE}"/>
                </a:ext>
              </a:extLst>
            </p:cNvPr>
            <p:cNvSpPr txBox="1"/>
            <p:nvPr/>
          </p:nvSpPr>
          <p:spPr>
            <a:xfrm>
              <a:off x="4587880" y="1293495"/>
              <a:ext cx="1699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1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Ø"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Award</a:t>
              </a:r>
            </a:p>
          </p:txBody>
        </p:sp>
      </p:grpSp>
      <p:sp>
        <p:nvSpPr>
          <p:cNvPr id="34" name="TextBox 44">
            <a:extLst>
              <a:ext uri="{FF2B5EF4-FFF2-40B4-BE49-F238E27FC236}">
                <a16:creationId xmlns:a16="http://schemas.microsoft.com/office/drawing/2014/main" xmlns="" id="{224FD28A-5C65-4D3D-9FDB-31470A8E2BEC}"/>
              </a:ext>
            </a:extLst>
          </p:cNvPr>
          <p:cNvSpPr txBox="1"/>
          <p:nvPr/>
        </p:nvSpPr>
        <p:spPr>
          <a:xfrm>
            <a:off x="2269328" y="3643434"/>
            <a:ext cx="647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dirty="0">
                <a:latin typeface="Calibri"/>
                <a:ea typeface="ＭＳ Ｐゴシック" panose="020B0600070205080204" pitchFamily="34" charset="-128"/>
              </a:rPr>
              <a:t>State-of-the-art security scheme from ADSC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TextBox 45">
            <a:extLst>
              <a:ext uri="{FF2B5EF4-FFF2-40B4-BE49-F238E27FC236}">
                <a16:creationId xmlns:a16="http://schemas.microsoft.com/office/drawing/2014/main" xmlns="" id="{0D728831-7722-4AA5-8EC6-92835497A81A}"/>
              </a:ext>
            </a:extLst>
          </p:cNvPr>
          <p:cNvSpPr txBox="1"/>
          <p:nvPr/>
        </p:nvSpPr>
        <p:spPr>
          <a:xfrm>
            <a:off x="2202384" y="4003987"/>
            <a:ext cx="4798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dirty="0">
                <a:latin typeface="Calibri"/>
                <a:ea typeface="ＭＳ Ｐゴシック" panose="020B0600070205080204" pitchFamily="34" charset="-128"/>
              </a:rPr>
              <a:t>SCADA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command authentication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en-US" altLang="ja-JP" sz="1600" noProof="0" dirty="0">
                <a:latin typeface="Calibri"/>
                <a:ea typeface="ＭＳ Ｐゴシック" panose="020B0600070205080204" pitchFamily="34" charset="-128"/>
              </a:rPr>
              <a:t>Smart grid honeypot 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" name="Pentagon 6">
            <a:extLst>
              <a:ext uri="{FF2B5EF4-FFF2-40B4-BE49-F238E27FC236}">
                <a16:creationId xmlns:a16="http://schemas.microsoft.com/office/drawing/2014/main" xmlns="" id="{2BBCFDD5-E9C6-4F6B-A98F-6615BE5FBB3C}"/>
              </a:ext>
            </a:extLst>
          </p:cNvPr>
          <p:cNvSpPr/>
          <p:nvPr/>
        </p:nvSpPr>
        <p:spPr>
          <a:xfrm rot="5400000">
            <a:off x="820685" y="1852727"/>
            <a:ext cx="1310539" cy="1193523"/>
          </a:xfrm>
          <a:prstGeom prst="homePlate">
            <a:avLst>
              <a:gd name="adj" fmla="val 41016"/>
            </a:avLst>
          </a:prstGeom>
          <a:solidFill>
            <a:schemeClr val="accent2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2" name="Rectangle 13">
            <a:extLst>
              <a:ext uri="{FF2B5EF4-FFF2-40B4-BE49-F238E27FC236}">
                <a16:creationId xmlns:a16="http://schemas.microsoft.com/office/drawing/2014/main" xmlns="" id="{176EF68B-18F1-4A1E-B014-E6B06B1AA492}"/>
              </a:ext>
            </a:extLst>
          </p:cNvPr>
          <p:cNvSpPr/>
          <p:nvPr/>
        </p:nvSpPr>
        <p:spPr>
          <a:xfrm>
            <a:off x="1167011" y="2068405"/>
            <a:ext cx="62354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02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9" name="Pentagon 7">
            <a:extLst>
              <a:ext uri="{FF2B5EF4-FFF2-40B4-BE49-F238E27FC236}">
                <a16:creationId xmlns:a16="http://schemas.microsoft.com/office/drawing/2014/main" xmlns="" id="{3109D7A3-A37C-49B8-A399-6BAE4B87B4B1}"/>
              </a:ext>
            </a:extLst>
          </p:cNvPr>
          <p:cNvSpPr/>
          <p:nvPr/>
        </p:nvSpPr>
        <p:spPr>
          <a:xfrm rot="5400000">
            <a:off x="820685" y="903978"/>
            <a:ext cx="1310539" cy="1193523"/>
          </a:xfrm>
          <a:prstGeom prst="homePlate">
            <a:avLst>
              <a:gd name="adj" fmla="val 41016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Rectangle 13">
            <a:extLst>
              <a:ext uri="{FF2B5EF4-FFF2-40B4-BE49-F238E27FC236}">
                <a16:creationId xmlns:a16="http://schemas.microsoft.com/office/drawing/2014/main" xmlns="" id="{E3F7B089-DF87-48A9-A4EB-A0172A266E2C}"/>
              </a:ext>
            </a:extLst>
          </p:cNvPr>
          <p:cNvSpPr/>
          <p:nvPr/>
        </p:nvSpPr>
        <p:spPr>
          <a:xfrm>
            <a:off x="1164177" y="931947"/>
            <a:ext cx="623548" cy="5112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01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1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2825" y="123728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Power grid enhanced with ICT (information and communication technologies)</a:t>
            </a:r>
          </a:p>
        </p:txBody>
      </p:sp>
      <p:pic>
        <p:nvPicPr>
          <p:cNvPr id="2050" name="Picture 2" descr="Image result for smart grid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807" y="2389279"/>
            <a:ext cx="3165037" cy="28413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6523" y="5160548"/>
            <a:ext cx="5590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https://alittlefridaystory.com/2016/01/22/solar-power-a-new-hope/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xmlns="" id="{86AC7A96-721F-44A6-B8BF-F0999A677959}"/>
              </a:ext>
            </a:extLst>
          </p:cNvPr>
          <p:cNvSpPr txBox="1">
            <a:spLocks/>
          </p:cNvSpPr>
          <p:nvPr/>
        </p:nvSpPr>
        <p:spPr>
          <a:xfrm>
            <a:off x="978113" y="2586131"/>
            <a:ext cx="3565399" cy="2708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Reliability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Efficiency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Security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Safety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6AD38D5-D84A-469E-A3D0-37A7B35DB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80"/>
            <a:ext cx="9144000" cy="1052957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prstClr val="white"/>
                </a:solidFill>
              </a:rPr>
              <a:t>What is Smart Grid?</a:t>
            </a:r>
            <a:endParaRPr lang="en-SG" sz="4000" dirty="0">
              <a:solidFill>
                <a:schemeClr val="bg1"/>
              </a:solidFill>
            </a:endParaRPr>
          </a:p>
        </p:txBody>
      </p:sp>
      <p:sp>
        <p:nvSpPr>
          <p:cNvPr id="15" name="Pentagon 6">
            <a:extLst>
              <a:ext uri="{FF2B5EF4-FFF2-40B4-BE49-F238E27FC236}">
                <a16:creationId xmlns:a16="http://schemas.microsoft.com/office/drawing/2014/main" xmlns="" id="{2E1D68F5-D784-4EAF-A5D8-C96501A5551F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92AE8EB6-30D4-4538-87B9-471EC0292F7E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580"/>
            <a:ext cx="9144000" cy="105295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Modernization of Electrical Substations</a:t>
            </a:r>
            <a:endParaRPr lang="en-SG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50739"/>
            <a:ext cx="8490857" cy="3649083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SG" sz="2800" b="1" dirty="0">
                <a:solidFill>
                  <a:srgbClr val="F35B85"/>
                </a:solidFill>
              </a:rPr>
              <a:t>Crucial  component of power grid </a:t>
            </a:r>
            <a:r>
              <a:rPr lang="en-SG" sz="2800" dirty="0"/>
              <a:t>system for delivery of electricity (e.g., voltage transformation)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SG" sz="2800" dirty="0"/>
              <a:t>Over 10,000 substations in Singapore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SG" sz="2800" b="1" dirty="0">
                <a:solidFill>
                  <a:srgbClr val="F35B85"/>
                </a:solidFill>
              </a:rPr>
              <a:t>Remotely managed or controlled </a:t>
            </a:r>
            <a:r>
              <a:rPr lang="en-SG" sz="2800" dirty="0"/>
              <a:t>for load/power shedding, voltage regulation, and topology control</a:t>
            </a:r>
          </a:p>
        </p:txBody>
      </p:sp>
      <p:pic>
        <p:nvPicPr>
          <p:cNvPr id="4" name="Picture 3" descr="https://upload.wikimedia.org/wikipedia/commons/thumb/a/a4/Electrical_substation_model_%28side-view%29.PNG/300px-Electrical_substation_model_%28side-view%29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0" y="4572001"/>
            <a:ext cx="4880462" cy="11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76" y="4224062"/>
            <a:ext cx="2003128" cy="15023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05866" y="5694509"/>
            <a:ext cx="3462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https://en.wikipedia.org/wiki/Electrical_substation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xmlns="" id="{0A2431E7-0CD5-4454-A8F2-8CE08411D979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72CED9EC-4D6C-440D-83DF-7FA8A3FC93FA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580"/>
            <a:ext cx="9144000" cy="105295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Modernization of Electrical Substations</a:t>
            </a:r>
            <a:endParaRPr lang="en-SG" sz="4000" dirty="0">
              <a:solidFill>
                <a:schemeClr val="bg1"/>
              </a:solidFill>
            </a:endParaRP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xmlns="" id="{0A2431E7-0CD5-4454-A8F2-8CE08411D979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72CED9EC-4D6C-440D-83DF-7FA8A3FC93FA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45676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Adoption of </a:t>
            </a:r>
            <a:r>
              <a:rPr lang="en-US" sz="2400" b="1" dirty="0">
                <a:solidFill>
                  <a:srgbClr val="F35B85"/>
                </a:solidFill>
              </a:rPr>
              <a:t>standard technologies</a:t>
            </a:r>
            <a:r>
              <a:rPr lang="en-US" sz="2400" dirty="0"/>
              <a:t> such as IEC 60870-5-104 (or IEC104) or DNP3 and IEC 61850 for </a:t>
            </a:r>
            <a:r>
              <a:rPr lang="en-US" sz="2400" b="1" dirty="0">
                <a:solidFill>
                  <a:srgbClr val="F35B85"/>
                </a:solidFill>
              </a:rPr>
              <a:t>remote control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F35B85"/>
                </a:solidFill>
              </a:rPr>
              <a:t>automation</a:t>
            </a:r>
          </a:p>
        </p:txBody>
      </p:sp>
      <p:pic>
        <p:nvPicPr>
          <p:cNvPr id="12" name="Picture 2" descr="https://lh6.googleusercontent.com/JdMIwE2DxMZ7TFSaRHVb_OolaXBDIDdAgdjEfhH1owAgYIEHK3R3jRvFSOSwol1tuytWeLWIoTmhy9yLooMLr7U9ldIGSjzfk4a7oiSYCIw9nBy1ljuXsk7PmR0XkzRUiQl-Ja3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16" y="2712447"/>
            <a:ext cx="3978998" cy="26303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"/>
          <p:cNvSpPr txBox="1"/>
          <p:nvPr/>
        </p:nvSpPr>
        <p:spPr>
          <a:xfrm>
            <a:off x="494984" y="5222534"/>
            <a:ext cx="4394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sz="800" dirty="0"/>
          </a:p>
          <a:p>
            <a:r>
              <a:rPr lang="en-SG" sz="800" dirty="0"/>
              <a:t> IEC 61850-90-2 TR: Communication networks and systems for power utility automation – </a:t>
            </a:r>
          </a:p>
          <a:p>
            <a:r>
              <a:rPr lang="en-SG" sz="800" dirty="0"/>
              <a:t>Part 90-2: Using IEC 61850 for the communication between substations and control centres - Page 10</a:t>
            </a:r>
          </a:p>
          <a:p>
            <a:endParaRPr lang="en-SG" sz="800" dirty="0"/>
          </a:p>
        </p:txBody>
      </p:sp>
      <p:sp>
        <p:nvSpPr>
          <p:cNvPr id="14" name="TextBox 3"/>
          <p:cNvSpPr txBox="1"/>
          <p:nvPr/>
        </p:nvSpPr>
        <p:spPr>
          <a:xfrm>
            <a:off x="802782" y="4800926"/>
            <a:ext cx="8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IEC104</a:t>
            </a:r>
            <a:endParaRPr lang="en-SG" dirty="0"/>
          </a:p>
        </p:txBody>
      </p:sp>
      <p:sp>
        <p:nvSpPr>
          <p:cNvPr id="15" name="TextBox 6"/>
          <p:cNvSpPr txBox="1"/>
          <p:nvPr/>
        </p:nvSpPr>
        <p:spPr>
          <a:xfrm>
            <a:off x="3296476" y="4483532"/>
            <a:ext cx="106041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IEC61850</a:t>
            </a:r>
          </a:p>
          <a:p>
            <a:r>
              <a:rPr lang="en-US" sz="1100" dirty="0"/>
              <a:t>(MMS/GOOSE)</a:t>
            </a:r>
            <a:endParaRPr lang="en-SG" sz="11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136" y="2687327"/>
            <a:ext cx="41052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7"/>
          <p:cNvSpPr txBox="1"/>
          <p:nvPr/>
        </p:nvSpPr>
        <p:spPr>
          <a:xfrm>
            <a:off x="5113858" y="4853202"/>
            <a:ext cx="40301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/>
              <a:t>Protocols used in EPIC smart grid testbed</a:t>
            </a:r>
          </a:p>
        </p:txBody>
      </p:sp>
      <p:sp>
        <p:nvSpPr>
          <p:cNvPr id="18" name="Rectangle 8"/>
          <p:cNvSpPr/>
          <p:nvPr/>
        </p:nvSpPr>
        <p:spPr>
          <a:xfrm>
            <a:off x="5165241" y="5441864"/>
            <a:ext cx="3981694" cy="507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900" dirty="0" err="1"/>
              <a:t>Ahnaf</a:t>
            </a:r>
            <a:r>
              <a:rPr lang="en-US" sz="900" dirty="0"/>
              <a:t> Siddiqi, Nils Ole </a:t>
            </a:r>
            <a:r>
              <a:rPr lang="en-US" sz="900" dirty="0" err="1"/>
              <a:t>Tippenhauer</a:t>
            </a:r>
            <a:r>
              <a:rPr lang="en-US" sz="900" dirty="0"/>
              <a:t>, Daisuke Mashima, and Binbin Chen, "On Practical Threat Scenario Testing in an Electric Power ICS Testbed." </a:t>
            </a:r>
            <a:r>
              <a:rPr lang="en-US" sz="900" dirty="0" smtClean="0"/>
              <a:t>In Proc. of </a:t>
            </a:r>
            <a:r>
              <a:rPr lang="en-US" sz="900" dirty="0"/>
              <a:t>the 4th ACM Cyber-Physical System Security Workshop (ACM CPSS 2018</a:t>
            </a:r>
            <a:r>
              <a:rPr lang="en-US" sz="900" dirty="0" smtClean="0"/>
              <a:t>).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86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52" y="1790754"/>
            <a:ext cx="4178300" cy="2890701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264886" y="4651204"/>
            <a:ext cx="433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www.belden.com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/blog/industrial-security/goodbye-air-gaps-hello-improved-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-security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A8E13D8-6E0C-462A-A673-5E0A4B7B989D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05295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Security by “Air Gap.” Myth or Truth?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Pentagon 6">
            <a:extLst>
              <a:ext uri="{FF2B5EF4-FFF2-40B4-BE49-F238E27FC236}">
                <a16:creationId xmlns:a16="http://schemas.microsoft.com/office/drawing/2014/main" xmlns="" id="{6EBE9B46-3CDF-4E1A-AA7D-AFBCF38ECDB0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35334E7B-60EB-49B9-A232-7760EC144C78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xmlns="" id="{FE411BEE-641C-4DAA-95FF-23ACF2284216}"/>
              </a:ext>
            </a:extLst>
          </p:cNvPr>
          <p:cNvSpPr txBox="1">
            <a:spLocks/>
          </p:cNvSpPr>
          <p:nvPr/>
        </p:nvSpPr>
        <p:spPr>
          <a:xfrm>
            <a:off x="4638831" y="1633206"/>
            <a:ext cx="4294095" cy="39295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Isolation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from other systems or external network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Dedicated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communication infrastructure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1" lang="en-US" altLang="ja-JP" sz="32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All </a:t>
            </a:r>
            <a:r>
              <a:rPr kumimoji="1" lang="en-US" altLang="ja-JP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devices were trusted.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Security was not part of protocol or system design.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4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8818" y="1388539"/>
            <a:ext cx="8467982" cy="280068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/>
              <a:t>Targeted </a:t>
            </a:r>
            <a:r>
              <a:rPr kumimoji="1" lang="en-US" altLang="ja-JP" b="1" dirty="0">
                <a:solidFill>
                  <a:srgbClr val="F35B85"/>
                </a:solidFill>
              </a:rPr>
              <a:t>nuclear plants</a:t>
            </a:r>
            <a:r>
              <a:rPr kumimoji="1" lang="en-US" altLang="ja-JP" dirty="0"/>
              <a:t> in Iran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/>
              <a:t>Exploited multiple </a:t>
            </a:r>
            <a:r>
              <a:rPr kumimoji="1" lang="en-US" altLang="ja-JP" dirty="0" smtClean="0"/>
              <a:t>zero-day vulnerabilities </a:t>
            </a:r>
            <a:r>
              <a:rPr kumimoji="1" lang="en-US" altLang="ja-JP" dirty="0"/>
              <a:t>on </a:t>
            </a:r>
            <a:r>
              <a:rPr kumimoji="1" lang="en-US" altLang="ja-JP" dirty="0" smtClean="0"/>
              <a:t>Windows</a:t>
            </a:r>
            <a:endParaRPr kumimoji="1" lang="en-US" altLang="ja-JP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904" y="3904961"/>
            <a:ext cx="3493401" cy="1637532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6807123" y="5542493"/>
            <a:ext cx="2242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null-</a:t>
            </a:r>
            <a:r>
              <a:rPr kumimoji="0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byte.wonderhowto.com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0D70015-3672-493B-97D5-6FB5DCAFDDC2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05295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Stuxnet Worm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Pentagon 6">
            <a:extLst>
              <a:ext uri="{FF2B5EF4-FFF2-40B4-BE49-F238E27FC236}">
                <a16:creationId xmlns:a16="http://schemas.microsoft.com/office/drawing/2014/main" xmlns="" id="{07CBEAE1-F67D-42FF-AF08-690893ABE4AD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E72E05DC-3BE2-4219-8409-1ED3A404578A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218818" y="3635822"/>
            <a:ext cx="4903694" cy="2632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smtClean="0"/>
              <a:t>Can </a:t>
            </a:r>
            <a:r>
              <a:rPr kumimoji="1" lang="en-US" altLang="ja-JP" dirty="0" smtClean="0"/>
              <a:t>infect via </a:t>
            </a:r>
            <a:r>
              <a:rPr kumimoji="1" lang="en-US" altLang="ja-JP" b="1" dirty="0" smtClean="0">
                <a:solidFill>
                  <a:srgbClr val="F35B85"/>
                </a:solidFill>
              </a:rPr>
              <a:t>USB drive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Successfully compromised PLC connected to centrifuge units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378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32" y="2030819"/>
            <a:ext cx="2468968" cy="3596328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8587" y="1371919"/>
            <a:ext cx="4322055" cy="1796341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kumimoji="1" lang="en-US" altLang="ja-JP" dirty="0"/>
              <a:t>Caused </a:t>
            </a:r>
            <a:r>
              <a:rPr kumimoji="1" lang="en-US" altLang="ja-JP" b="1" dirty="0">
                <a:solidFill>
                  <a:srgbClr val="F35B85"/>
                </a:solidFill>
              </a:rPr>
              <a:t>massive power outage</a:t>
            </a:r>
            <a:r>
              <a:rPr kumimoji="1" lang="en-US" altLang="ja-JP" dirty="0"/>
              <a:t> in Ukraine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kumimoji="1" lang="en-US" altLang="ja-JP" dirty="0">
                <a:solidFill>
                  <a:schemeClr val="bg1"/>
                </a:solidFill>
              </a:rPr>
              <a:t>Ironically demonstrated </a:t>
            </a:r>
            <a:r>
              <a:rPr kumimoji="1" lang="en-US" altLang="ja-JP" b="1" dirty="0">
                <a:solidFill>
                  <a:schemeClr val="bg1"/>
                </a:solidFill>
              </a:rPr>
              <a:t>“ICS Cyber Kill Chain”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517288" y="4863596"/>
            <a:ext cx="3483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(https://www.youtube.com/watch?v=8ThgK1WXUgk)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5358547" y="5706422"/>
            <a:ext cx="3832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(https://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ics.sans.org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/media/E-ISAC_SANS_Ukraine_DUC_5.pdf)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65327AC-A7A7-4ED6-80BC-81C3C8465350}"/>
              </a:ext>
            </a:extLst>
          </p:cNvPr>
          <p:cNvSpPr txBox="1">
            <a:spLocks/>
          </p:cNvSpPr>
          <p:nvPr/>
        </p:nvSpPr>
        <p:spPr>
          <a:xfrm>
            <a:off x="0" y="-8580"/>
            <a:ext cx="9144000" cy="105295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j-cs"/>
              </a:rPr>
              <a:t>Ukraine Power Plant Attacks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Pentagon 6">
            <a:extLst>
              <a:ext uri="{FF2B5EF4-FFF2-40B4-BE49-F238E27FC236}">
                <a16:creationId xmlns:a16="http://schemas.microsoft.com/office/drawing/2014/main" xmlns="" id="{FE041E01-592E-4674-851E-6EA95137EA1A}"/>
              </a:ext>
            </a:extLst>
          </p:cNvPr>
          <p:cNvSpPr/>
          <p:nvPr/>
        </p:nvSpPr>
        <p:spPr>
          <a:xfrm rot="5400000">
            <a:off x="8498696" y="-16402"/>
            <a:ext cx="637405" cy="654684"/>
          </a:xfrm>
          <a:prstGeom prst="homePlate">
            <a:avLst>
              <a:gd name="adj" fmla="val 410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393622D5-26B2-4701-8F61-A0FDC518ACF6}"/>
              </a:ext>
            </a:extLst>
          </p:cNvPr>
          <p:cNvSpPr txBox="1"/>
          <p:nvPr/>
        </p:nvSpPr>
        <p:spPr>
          <a:xfrm>
            <a:off x="8577809" y="2114"/>
            <a:ext cx="52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xmlns="" id="{64C634A2-3CF5-487C-B06C-35DEEE684596}"/>
              </a:ext>
            </a:extLst>
          </p:cNvPr>
          <p:cNvSpPr txBox="1">
            <a:spLocks/>
          </p:cNvSpPr>
          <p:nvPr/>
        </p:nvSpPr>
        <p:spPr>
          <a:xfrm>
            <a:off x="4781743" y="1304006"/>
            <a:ext cx="4322055" cy="1051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Ironically demonstrated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“ICS Cyber Kill Chain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35B85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”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3" y="2532328"/>
            <a:ext cx="4000817" cy="2354505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187EC0B-0C98-1045-90B5-0A7AA5AAEF07}" type="slidenum">
              <a:rPr lang="en-US" smtClean="0">
                <a:solidFill>
                  <a:schemeClr val="bg1"/>
                </a:solidFill>
              </a:rPr>
              <a:pPr algn="r"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60995AC71ECE4DA7981458E8B3DF28" ma:contentTypeVersion="0" ma:contentTypeDescription="Create a new document." ma:contentTypeScope="" ma:versionID="6b4eeac6af5ba3bcd18d45737023038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914c7473bc07f894c77255d4a6aebc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 (system field)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84F374-1B11-4840-9114-C6062F151EE7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BD11FC8-E688-47B9-BE3D-081F7D855B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1FB22CF-CF66-4F0E-85ED-D6EBB1ADB2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20799</TotalTime>
  <Words>1408</Words>
  <Application>Microsoft Macintosh PowerPoint</Application>
  <PresentationFormat>画面に合わせる (4:3)</PresentationFormat>
  <Paragraphs>332</Paragraphs>
  <Slides>24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0" baseType="lpstr">
      <vt:lpstr>Calibri</vt:lpstr>
      <vt:lpstr>ＭＳ Ｐゴシック</vt:lpstr>
      <vt:lpstr>Wingdings</vt:lpstr>
      <vt:lpstr>맑은 고딕</vt:lpstr>
      <vt:lpstr>Arial</vt:lpstr>
      <vt:lpstr>Office Theme</vt:lpstr>
      <vt:lpstr>Critical Infrastructure Security:  Mitigating Cyber Threats in Smart Grid </vt:lpstr>
      <vt:lpstr>Brief Bio</vt:lpstr>
      <vt:lpstr>PowerPoint プレゼンテーション</vt:lpstr>
      <vt:lpstr>What is Smart Grid?</vt:lpstr>
      <vt:lpstr>Modernization of Electrical Substations</vt:lpstr>
      <vt:lpstr>Modernization of Electrical Substations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Martin</dc:creator>
  <cp:lastModifiedBy>Mashima, Daisuke</cp:lastModifiedBy>
  <cp:revision>895</cp:revision>
  <dcterms:created xsi:type="dcterms:W3CDTF">2013-10-30T05:19:37Z</dcterms:created>
  <dcterms:modified xsi:type="dcterms:W3CDTF">2019-03-11T23:39:09Z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0x0101005160995AC71ECE4DA7981458E8B3DF28</vt:lpwstr>
  </property>
</Properties>
</file>