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handoutMasterIdLst>
    <p:handoutMasterId r:id="rId19"/>
  </p:handoutMasterIdLst>
  <p:sldIdLst>
    <p:sldId id="382" r:id="rId2"/>
    <p:sldId id="388" r:id="rId3"/>
    <p:sldId id="419" r:id="rId4"/>
    <p:sldId id="396" r:id="rId5"/>
    <p:sldId id="390" r:id="rId6"/>
    <p:sldId id="397" r:id="rId7"/>
    <p:sldId id="387" r:id="rId8"/>
    <p:sldId id="400" r:id="rId9"/>
    <p:sldId id="403" r:id="rId10"/>
    <p:sldId id="415" r:id="rId11"/>
    <p:sldId id="401" r:id="rId12"/>
    <p:sldId id="417" r:id="rId13"/>
    <p:sldId id="393" r:id="rId14"/>
    <p:sldId id="413" r:id="rId15"/>
    <p:sldId id="399" r:id="rId16"/>
    <p:sldId id="41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3" autoAdjust="0"/>
    <p:restoredTop sz="74964" autoAdjust="0"/>
  </p:normalViewPr>
  <p:slideViewPr>
    <p:cSldViewPr>
      <p:cViewPr varScale="1">
        <p:scale>
          <a:sx n="54" d="100"/>
          <a:sy n="54" d="100"/>
        </p:scale>
        <p:origin x="-183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A6F0C0-0C83-497F-9497-B677CDB69022}" type="datetimeFigureOut">
              <a:rPr lang="en-US" smtClean="0"/>
              <a:t>2/8/2014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FE0F0C-1E07-42A1-BC74-B9D2535508FB}" type="slidenum">
              <a:rPr lang="en-US" smtClean="0"/>
              <a:t>‹#›</a:t>
            </a:fld>
            <a:endParaRPr lang="en-US" dirty="0"/>
          </a:p>
        </p:txBody>
      </p:sp>
    </p:spTree>
    <p:extLst>
      <p:ext uri="{BB962C8B-B14F-4D97-AF65-F5344CB8AC3E}">
        <p14:creationId xmlns:p14="http://schemas.microsoft.com/office/powerpoint/2010/main" val="16798239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2C413C-A6CC-4B59-8E31-7C9323D5B4D4}" type="datetimeFigureOut">
              <a:rPr lang="en-US" smtClean="0"/>
              <a:t>2/8/2014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7CAB14-1006-4105-848F-DFE3E940CC07}" type="slidenum">
              <a:rPr lang="en-US" smtClean="0"/>
              <a:t>‹#›</a:t>
            </a:fld>
            <a:endParaRPr lang="en-US" dirty="0"/>
          </a:p>
        </p:txBody>
      </p:sp>
    </p:spTree>
    <p:extLst>
      <p:ext uri="{BB962C8B-B14F-4D97-AF65-F5344CB8AC3E}">
        <p14:creationId xmlns:p14="http://schemas.microsoft.com/office/powerpoint/2010/main" val="30667408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7CAB14-1006-4105-848F-DFE3E940CC07}" type="slidenum">
              <a:rPr lang="en-US" smtClean="0"/>
              <a:t>1</a:t>
            </a:fld>
            <a:endParaRPr lang="en-US" dirty="0"/>
          </a:p>
        </p:txBody>
      </p:sp>
    </p:spTree>
    <p:extLst>
      <p:ext uri="{BB962C8B-B14F-4D97-AF65-F5344CB8AC3E}">
        <p14:creationId xmlns:p14="http://schemas.microsoft.com/office/powerpoint/2010/main" val="691706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A0F5CF7-0EA2-4233-AB5C-DB21006C15AD}" type="slidenum">
              <a:rPr lang="fr-CA" smtClean="0"/>
              <a:pPr>
                <a:defRPr/>
              </a:pPr>
              <a:t>2</a:t>
            </a:fld>
            <a:endParaRPr lang="fr-CA" dirty="0"/>
          </a:p>
        </p:txBody>
      </p:sp>
    </p:spTree>
    <p:extLst>
      <p:ext uri="{BB962C8B-B14F-4D97-AF65-F5344CB8AC3E}">
        <p14:creationId xmlns:p14="http://schemas.microsoft.com/office/powerpoint/2010/main" val="503753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A0F5CF7-0EA2-4233-AB5C-DB21006C15AD}" type="slidenum">
              <a:rPr lang="fr-CA" smtClean="0"/>
              <a:pPr>
                <a:defRPr/>
              </a:pPr>
              <a:t>3</a:t>
            </a:fld>
            <a:endParaRPr lang="fr-CA" dirty="0"/>
          </a:p>
        </p:txBody>
      </p:sp>
    </p:spTree>
    <p:extLst>
      <p:ext uri="{BB962C8B-B14F-4D97-AF65-F5344CB8AC3E}">
        <p14:creationId xmlns:p14="http://schemas.microsoft.com/office/powerpoint/2010/main" val="1306835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7CAB14-1006-4105-848F-DFE3E940CC07}" type="slidenum">
              <a:rPr lang="en-US" smtClean="0"/>
              <a:t>4</a:t>
            </a:fld>
            <a:endParaRPr lang="en-US" dirty="0"/>
          </a:p>
        </p:txBody>
      </p:sp>
    </p:spTree>
    <p:extLst>
      <p:ext uri="{BB962C8B-B14F-4D97-AF65-F5344CB8AC3E}">
        <p14:creationId xmlns:p14="http://schemas.microsoft.com/office/powerpoint/2010/main" val="2802158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7CAB14-1006-4105-848F-DFE3E940CC07}" type="slidenum">
              <a:rPr lang="en-US" smtClean="0"/>
              <a:t>6</a:t>
            </a:fld>
            <a:endParaRPr lang="en-US" dirty="0"/>
          </a:p>
        </p:txBody>
      </p:sp>
    </p:spTree>
    <p:extLst>
      <p:ext uri="{BB962C8B-B14F-4D97-AF65-F5344CB8AC3E}">
        <p14:creationId xmlns:p14="http://schemas.microsoft.com/office/powerpoint/2010/main" val="1015169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dirty="0"/>
          </a:p>
        </p:txBody>
      </p:sp>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8538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87CAB14-1006-4105-848F-DFE3E940CC07}" type="slidenum">
              <a:rPr lang="en-US" smtClean="0"/>
              <a:t>9</a:t>
            </a:fld>
            <a:endParaRPr lang="en-US"/>
          </a:p>
        </p:txBody>
      </p:sp>
    </p:spTree>
    <p:extLst>
      <p:ext uri="{BB962C8B-B14F-4D97-AF65-F5344CB8AC3E}">
        <p14:creationId xmlns:p14="http://schemas.microsoft.com/office/powerpoint/2010/main" val="1603719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9809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7CAB14-1006-4105-848F-DFE3E940CC07}" type="slidenum">
              <a:rPr lang="en-US" smtClean="0"/>
              <a:t>14</a:t>
            </a:fld>
            <a:endParaRPr lang="en-US"/>
          </a:p>
        </p:txBody>
      </p:sp>
    </p:spTree>
    <p:extLst>
      <p:ext uri="{BB962C8B-B14F-4D97-AF65-F5344CB8AC3E}">
        <p14:creationId xmlns:p14="http://schemas.microsoft.com/office/powerpoint/2010/main" val="2606029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42" descr="TitleRed_L150"/>
          <p:cNvPicPr>
            <a:picLocks noChangeAspect="1" noChangeArrowheads="1"/>
          </p:cNvPicPr>
          <p:nvPr/>
        </p:nvPicPr>
        <p:blipFill>
          <a:blip r:embed="rId2" cstate="print"/>
          <a:srcRect/>
          <a:stretch>
            <a:fillRect/>
          </a:stretch>
        </p:blipFill>
        <p:spPr bwMode="gray">
          <a:xfrm>
            <a:off x="0" y="0"/>
            <a:ext cx="9144000" cy="4852988"/>
          </a:xfrm>
          <a:prstGeom prst="rect">
            <a:avLst/>
          </a:prstGeom>
          <a:noFill/>
          <a:ln w="9525">
            <a:noFill/>
            <a:miter lim="800000"/>
            <a:headEnd/>
            <a:tailEnd/>
          </a:ln>
        </p:spPr>
      </p:pic>
      <p:grpSp>
        <p:nvGrpSpPr>
          <p:cNvPr id="2" name="Group 45"/>
          <p:cNvGrpSpPr>
            <a:grpSpLocks noChangeAspect="1"/>
          </p:cNvGrpSpPr>
          <p:nvPr/>
        </p:nvGrpSpPr>
        <p:grpSpPr bwMode="auto">
          <a:xfrm>
            <a:off x="7308851" y="185738"/>
            <a:ext cx="1647825" cy="920750"/>
            <a:chOff x="4604" y="117"/>
            <a:chExt cx="1038" cy="580"/>
          </a:xfrm>
        </p:grpSpPr>
        <p:sp>
          <p:nvSpPr>
            <p:cNvPr id="8" name="AutoShape 44"/>
            <p:cNvSpPr>
              <a:spLocks noChangeAspect="1" noChangeArrowheads="1" noTextEdit="1"/>
            </p:cNvSpPr>
            <p:nvPr/>
          </p:nvSpPr>
          <p:spPr bwMode="gray">
            <a:xfrm>
              <a:off x="4604" y="117"/>
              <a:ext cx="1038" cy="580"/>
            </a:xfrm>
            <a:prstGeom prst="rect">
              <a:avLst/>
            </a:prstGeom>
            <a:noFill/>
            <a:ln w="9525">
              <a:noFill/>
              <a:miter lim="800000"/>
              <a:headEnd/>
              <a:tailEnd/>
            </a:ln>
          </p:spPr>
          <p:txBody>
            <a:bodyPr/>
            <a:lstStyle/>
            <a:p>
              <a:pPr algn="ctr" fontAlgn="ctr">
                <a:spcBef>
                  <a:spcPct val="0"/>
                </a:spcBef>
                <a:spcAft>
                  <a:spcPct val="0"/>
                </a:spcAft>
                <a:defRPr/>
              </a:pPr>
              <a:endParaRPr kumimoji="1" lang="en-US" sz="1800" dirty="0">
                <a:solidFill>
                  <a:srgbClr val="000000"/>
                </a:solidFill>
                <a:latin typeface="ＭＳ Ｐゴシック" charset="-128"/>
              </a:endParaRPr>
            </a:p>
          </p:txBody>
        </p:sp>
        <p:sp>
          <p:nvSpPr>
            <p:cNvPr id="9" name="Freeform 46"/>
            <p:cNvSpPr>
              <a:spLocks/>
            </p:cNvSpPr>
            <p:nvPr/>
          </p:nvSpPr>
          <p:spPr bwMode="gray">
            <a:xfrm>
              <a:off x="4655" y="604"/>
              <a:ext cx="26" cy="43"/>
            </a:xfrm>
            <a:custGeom>
              <a:avLst/>
              <a:gdLst/>
              <a:ahLst/>
              <a:cxnLst>
                <a:cxn ang="0">
                  <a:pos x="0" y="731"/>
                </a:cxn>
                <a:cxn ang="0">
                  <a:pos x="0" y="643"/>
                </a:cxn>
                <a:cxn ang="0">
                  <a:pos x="177" y="684"/>
                </a:cxn>
                <a:cxn ang="0">
                  <a:pos x="355" y="568"/>
                </a:cxn>
                <a:cxn ang="0">
                  <a:pos x="325" y="493"/>
                </a:cxn>
                <a:cxn ang="0">
                  <a:pos x="271" y="452"/>
                </a:cxn>
                <a:cxn ang="0">
                  <a:pos x="203" y="417"/>
                </a:cxn>
                <a:cxn ang="0">
                  <a:pos x="62" y="323"/>
                </a:cxn>
                <a:cxn ang="0">
                  <a:pos x="12" y="190"/>
                </a:cxn>
                <a:cxn ang="0">
                  <a:pos x="90" y="41"/>
                </a:cxn>
                <a:cxn ang="0">
                  <a:pos x="257" y="0"/>
                </a:cxn>
                <a:cxn ang="0">
                  <a:pos x="411" y="24"/>
                </a:cxn>
                <a:cxn ang="0">
                  <a:pos x="411" y="106"/>
                </a:cxn>
                <a:cxn ang="0">
                  <a:pos x="262" y="74"/>
                </a:cxn>
                <a:cxn ang="0">
                  <a:pos x="162" y="98"/>
                </a:cxn>
                <a:cxn ang="0">
                  <a:pos x="120" y="178"/>
                </a:cxn>
                <a:cxn ang="0">
                  <a:pos x="149" y="253"/>
                </a:cxn>
                <a:cxn ang="0">
                  <a:pos x="273" y="331"/>
                </a:cxn>
                <a:cxn ang="0">
                  <a:pos x="374" y="388"/>
                </a:cxn>
                <a:cxn ang="0">
                  <a:pos x="444" y="465"/>
                </a:cxn>
                <a:cxn ang="0">
                  <a:pos x="463" y="556"/>
                </a:cxn>
                <a:cxn ang="0">
                  <a:pos x="184" y="762"/>
                </a:cxn>
                <a:cxn ang="0">
                  <a:pos x="0" y="731"/>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FFFFFF"/>
            </a:solidFill>
            <a:ln w="9525">
              <a:noFill/>
              <a:round/>
              <a:headEnd/>
              <a:tailEnd/>
            </a:ln>
          </p:spPr>
          <p:txBody>
            <a:bodyPr/>
            <a:lstStyle/>
            <a:p>
              <a:pPr algn="ctr" fontAlgn="ctr">
                <a:spcBef>
                  <a:spcPct val="0"/>
                </a:spcBef>
                <a:spcAft>
                  <a:spcPct val="0"/>
                </a:spcAft>
                <a:defRPr/>
              </a:pPr>
              <a:endParaRPr kumimoji="1" lang="en-US" sz="1800" dirty="0">
                <a:solidFill>
                  <a:srgbClr val="000000"/>
                </a:solidFill>
                <a:latin typeface="ＭＳ Ｐゴシック" charset="-128"/>
              </a:endParaRPr>
            </a:p>
          </p:txBody>
        </p:sp>
        <p:sp>
          <p:nvSpPr>
            <p:cNvPr id="10" name="Freeform 47"/>
            <p:cNvSpPr>
              <a:spLocks/>
            </p:cNvSpPr>
            <p:nvPr/>
          </p:nvSpPr>
          <p:spPr bwMode="gray">
            <a:xfrm>
              <a:off x="4691" y="585"/>
              <a:ext cx="30" cy="61"/>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pPr algn="ctr" fontAlgn="ctr">
                <a:spcBef>
                  <a:spcPct val="0"/>
                </a:spcBef>
                <a:spcAft>
                  <a:spcPct val="0"/>
                </a:spcAft>
                <a:defRPr/>
              </a:pPr>
              <a:endParaRPr kumimoji="1" lang="en-US" sz="1800" dirty="0">
                <a:solidFill>
                  <a:srgbClr val="000000"/>
                </a:solidFill>
                <a:latin typeface="ＭＳ Ｐゴシック" charset="-128"/>
              </a:endParaRPr>
            </a:p>
          </p:txBody>
        </p:sp>
        <p:sp>
          <p:nvSpPr>
            <p:cNvPr id="11" name="Freeform 48"/>
            <p:cNvSpPr>
              <a:spLocks noEditPoints="1"/>
            </p:cNvSpPr>
            <p:nvPr/>
          </p:nvSpPr>
          <p:spPr bwMode="gray">
            <a:xfrm>
              <a:off x="4730" y="604"/>
              <a:ext cx="32" cy="43"/>
            </a:xfrm>
            <a:custGeom>
              <a:avLst/>
              <a:gdLst/>
              <a:ahLst/>
              <a:cxnLst>
                <a:cxn ang="0">
                  <a:pos x="437" y="286"/>
                </a:cxn>
                <a:cxn ang="0">
                  <a:pos x="437" y="248"/>
                </a:cxn>
                <a:cxn ang="0">
                  <a:pos x="415" y="138"/>
                </a:cxn>
                <a:cxn ang="0">
                  <a:pos x="271" y="77"/>
                </a:cxn>
                <a:cxn ang="0">
                  <a:pos x="70" y="118"/>
                </a:cxn>
                <a:cxn ang="0">
                  <a:pos x="70" y="31"/>
                </a:cxn>
                <a:cxn ang="0">
                  <a:pos x="284" y="0"/>
                </a:cxn>
                <a:cxn ang="0">
                  <a:pos x="516" y="76"/>
                </a:cxn>
                <a:cxn ang="0">
                  <a:pos x="558" y="200"/>
                </a:cxn>
                <a:cxn ang="0">
                  <a:pos x="561" y="290"/>
                </a:cxn>
                <a:cxn ang="0">
                  <a:pos x="561" y="727"/>
                </a:cxn>
                <a:cxn ang="0">
                  <a:pos x="293" y="762"/>
                </a:cxn>
                <a:cxn ang="0">
                  <a:pos x="83" y="720"/>
                </a:cxn>
                <a:cxn ang="0">
                  <a:pos x="0" y="558"/>
                </a:cxn>
                <a:cxn ang="0">
                  <a:pos x="96" y="363"/>
                </a:cxn>
                <a:cxn ang="0">
                  <a:pos x="336" y="297"/>
                </a:cxn>
                <a:cxn ang="0">
                  <a:pos x="437" y="286"/>
                </a:cxn>
                <a:cxn ang="0">
                  <a:pos x="437" y="356"/>
                </a:cxn>
                <a:cxn ang="0">
                  <a:pos x="267" y="382"/>
                </a:cxn>
                <a:cxn ang="0">
                  <a:pos x="127" y="545"/>
                </a:cxn>
                <a:cxn ang="0">
                  <a:pos x="168" y="650"/>
                </a:cxn>
                <a:cxn ang="0">
                  <a:pos x="312" y="687"/>
                </a:cxn>
                <a:cxn ang="0">
                  <a:pos x="437" y="670"/>
                </a:cxn>
                <a:cxn ang="0">
                  <a:pos x="437" y="356"/>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FFFFFF"/>
            </a:solidFill>
            <a:ln w="9525">
              <a:noFill/>
              <a:round/>
              <a:headEnd/>
              <a:tailEnd/>
            </a:ln>
          </p:spPr>
          <p:txBody>
            <a:bodyPr/>
            <a:lstStyle/>
            <a:p>
              <a:pPr algn="ctr" fontAlgn="ctr">
                <a:spcBef>
                  <a:spcPct val="0"/>
                </a:spcBef>
                <a:spcAft>
                  <a:spcPct val="0"/>
                </a:spcAft>
                <a:defRPr/>
              </a:pPr>
              <a:endParaRPr kumimoji="1" lang="en-US" sz="1800" dirty="0">
                <a:solidFill>
                  <a:srgbClr val="000000"/>
                </a:solidFill>
                <a:latin typeface="ＭＳ Ｐゴシック" charset="-128"/>
              </a:endParaRPr>
            </a:p>
          </p:txBody>
        </p:sp>
        <p:sp>
          <p:nvSpPr>
            <p:cNvPr id="12" name="Freeform 49"/>
            <p:cNvSpPr>
              <a:spLocks noEditPoints="1"/>
            </p:cNvSpPr>
            <p:nvPr/>
          </p:nvSpPr>
          <p:spPr bwMode="gray">
            <a:xfrm>
              <a:off x="4774" y="604"/>
              <a:ext cx="32" cy="61"/>
            </a:xfrm>
            <a:custGeom>
              <a:avLst/>
              <a:gdLst/>
              <a:ahLst/>
              <a:cxnLst>
                <a:cxn ang="0">
                  <a:pos x="123" y="711"/>
                </a:cxn>
                <a:cxn ang="0">
                  <a:pos x="123" y="1087"/>
                </a:cxn>
                <a:cxn ang="0">
                  <a:pos x="0" y="1087"/>
                </a:cxn>
                <a:cxn ang="0">
                  <a:pos x="0" y="28"/>
                </a:cxn>
                <a:cxn ang="0">
                  <a:pos x="249" y="0"/>
                </a:cxn>
                <a:cxn ang="0">
                  <a:pos x="505" y="113"/>
                </a:cxn>
                <a:cxn ang="0">
                  <a:pos x="567" y="379"/>
                </a:cxn>
                <a:cxn ang="0">
                  <a:pos x="489" y="662"/>
                </a:cxn>
                <a:cxn ang="0">
                  <a:pos x="274" y="762"/>
                </a:cxn>
                <a:cxn ang="0">
                  <a:pos x="172" y="742"/>
                </a:cxn>
                <a:cxn ang="0">
                  <a:pos x="123" y="711"/>
                </a:cxn>
                <a:cxn ang="0">
                  <a:pos x="123" y="625"/>
                </a:cxn>
                <a:cxn ang="0">
                  <a:pos x="260" y="687"/>
                </a:cxn>
                <a:cxn ang="0">
                  <a:pos x="400" y="591"/>
                </a:cxn>
                <a:cxn ang="0">
                  <a:pos x="441" y="378"/>
                </a:cxn>
                <a:cxn ang="0">
                  <a:pos x="386" y="140"/>
                </a:cxn>
                <a:cxn ang="0">
                  <a:pos x="230" y="74"/>
                </a:cxn>
                <a:cxn ang="0">
                  <a:pos x="123" y="83"/>
                </a:cxn>
                <a:cxn ang="0">
                  <a:pos x="123" y="625"/>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FFFFFF"/>
            </a:solidFill>
            <a:ln w="9525">
              <a:noFill/>
              <a:round/>
              <a:headEnd/>
              <a:tailEnd/>
            </a:ln>
          </p:spPr>
          <p:txBody>
            <a:bodyPr/>
            <a:lstStyle/>
            <a:p>
              <a:pPr algn="ctr" fontAlgn="ctr">
                <a:spcBef>
                  <a:spcPct val="0"/>
                </a:spcBef>
                <a:spcAft>
                  <a:spcPct val="0"/>
                </a:spcAft>
                <a:defRPr/>
              </a:pPr>
              <a:endParaRPr kumimoji="1" lang="en-US" sz="1800" dirty="0">
                <a:solidFill>
                  <a:srgbClr val="000000"/>
                </a:solidFill>
                <a:latin typeface="ＭＳ Ｐゴシック" charset="-128"/>
              </a:endParaRPr>
            </a:p>
          </p:txBody>
        </p:sp>
        <p:sp>
          <p:nvSpPr>
            <p:cNvPr id="13" name="Freeform 50"/>
            <p:cNvSpPr>
              <a:spLocks noEditPoints="1"/>
            </p:cNvSpPr>
            <p:nvPr/>
          </p:nvSpPr>
          <p:spPr bwMode="gray">
            <a:xfrm>
              <a:off x="4815" y="591"/>
              <a:ext cx="9" cy="55"/>
            </a:xfrm>
            <a:custGeom>
              <a:avLst/>
              <a:gdLst/>
              <a:ahLst/>
              <a:cxnLst>
                <a:cxn ang="0">
                  <a:pos x="75" y="0"/>
                </a:cxn>
                <a:cxn ang="0">
                  <a:pos x="131" y="25"/>
                </a:cxn>
                <a:cxn ang="0">
                  <a:pos x="150" y="76"/>
                </a:cxn>
                <a:cxn ang="0">
                  <a:pos x="126" y="132"/>
                </a:cxn>
                <a:cxn ang="0">
                  <a:pos x="74" y="151"/>
                </a:cxn>
                <a:cxn ang="0">
                  <a:pos x="19" y="127"/>
                </a:cxn>
                <a:cxn ang="0">
                  <a:pos x="0" y="75"/>
                </a:cxn>
                <a:cxn ang="0">
                  <a:pos x="24" y="20"/>
                </a:cxn>
                <a:cxn ang="0">
                  <a:pos x="75" y="0"/>
                </a:cxn>
                <a:cxn ang="0">
                  <a:pos x="15" y="987"/>
                </a:cxn>
                <a:cxn ang="0">
                  <a:pos x="15" y="265"/>
                </a:cxn>
                <a:cxn ang="0">
                  <a:pos x="138" y="265"/>
                </a:cxn>
                <a:cxn ang="0">
                  <a:pos x="138" y="987"/>
                </a:cxn>
                <a:cxn ang="0">
                  <a:pos x="15" y="98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FFFFFF"/>
            </a:solidFill>
            <a:ln w="9525">
              <a:noFill/>
              <a:round/>
              <a:headEnd/>
              <a:tailEnd/>
            </a:ln>
          </p:spPr>
          <p:txBody>
            <a:bodyPr/>
            <a:lstStyle/>
            <a:p>
              <a:pPr algn="ctr" fontAlgn="ctr">
                <a:spcBef>
                  <a:spcPct val="0"/>
                </a:spcBef>
                <a:spcAft>
                  <a:spcPct val="0"/>
                </a:spcAft>
                <a:defRPr/>
              </a:pPr>
              <a:endParaRPr kumimoji="1" lang="en-US" sz="1800" dirty="0">
                <a:solidFill>
                  <a:srgbClr val="000000"/>
                </a:solidFill>
                <a:latin typeface="ＭＳ Ｐゴシック" charset="-128"/>
              </a:endParaRPr>
            </a:p>
          </p:txBody>
        </p:sp>
        <p:sp>
          <p:nvSpPr>
            <p:cNvPr id="14" name="Freeform 51"/>
            <p:cNvSpPr>
              <a:spLocks/>
            </p:cNvSpPr>
            <p:nvPr/>
          </p:nvSpPr>
          <p:spPr bwMode="gray">
            <a:xfrm>
              <a:off x="4836" y="604"/>
              <a:ext cx="31" cy="42"/>
            </a:xfrm>
            <a:custGeom>
              <a:avLst/>
              <a:gdLst/>
              <a:ahLst/>
              <a:cxnLst>
                <a:cxn ang="0">
                  <a:pos x="0" y="742"/>
                </a:cxn>
                <a:cxn ang="0">
                  <a:pos x="0" y="28"/>
                </a:cxn>
                <a:cxn ang="0">
                  <a:pos x="289" y="0"/>
                </a:cxn>
                <a:cxn ang="0">
                  <a:pos x="526" y="113"/>
                </a:cxn>
                <a:cxn ang="0">
                  <a:pos x="548" y="299"/>
                </a:cxn>
                <a:cxn ang="0">
                  <a:pos x="548" y="742"/>
                </a:cxn>
                <a:cxn ang="0">
                  <a:pos x="424" y="742"/>
                </a:cxn>
                <a:cxn ang="0">
                  <a:pos x="424" y="306"/>
                </a:cxn>
                <a:cxn ang="0">
                  <a:pos x="403" y="134"/>
                </a:cxn>
                <a:cxn ang="0">
                  <a:pos x="277" y="74"/>
                </a:cxn>
                <a:cxn ang="0">
                  <a:pos x="123" y="90"/>
                </a:cxn>
                <a:cxn ang="0">
                  <a:pos x="123" y="742"/>
                </a:cxn>
                <a:cxn ang="0">
                  <a:pos x="0" y="742"/>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FFFFFF"/>
            </a:solidFill>
            <a:ln w="9525">
              <a:noFill/>
              <a:round/>
              <a:headEnd/>
              <a:tailEnd/>
            </a:ln>
          </p:spPr>
          <p:txBody>
            <a:bodyPr/>
            <a:lstStyle/>
            <a:p>
              <a:pPr algn="ctr" fontAlgn="ctr">
                <a:spcBef>
                  <a:spcPct val="0"/>
                </a:spcBef>
                <a:spcAft>
                  <a:spcPct val="0"/>
                </a:spcAft>
                <a:defRPr/>
              </a:pPr>
              <a:endParaRPr kumimoji="1" lang="en-US" sz="1800" dirty="0">
                <a:solidFill>
                  <a:srgbClr val="000000"/>
                </a:solidFill>
                <a:latin typeface="ＭＳ Ｐゴシック" charset="-128"/>
              </a:endParaRPr>
            </a:p>
          </p:txBody>
        </p:sp>
        <p:sp>
          <p:nvSpPr>
            <p:cNvPr id="15" name="Freeform 52"/>
            <p:cNvSpPr>
              <a:spLocks noEditPoints="1"/>
            </p:cNvSpPr>
            <p:nvPr/>
          </p:nvSpPr>
          <p:spPr bwMode="gray">
            <a:xfrm>
              <a:off x="4876" y="604"/>
              <a:ext cx="32" cy="62"/>
            </a:xfrm>
            <a:custGeom>
              <a:avLst/>
              <a:gdLst/>
              <a:ahLst/>
              <a:cxnLst>
                <a:cxn ang="0">
                  <a:pos x="445" y="677"/>
                </a:cxn>
                <a:cxn ang="0">
                  <a:pos x="399" y="721"/>
                </a:cxn>
                <a:cxn ang="0">
                  <a:pos x="257" y="762"/>
                </a:cxn>
                <a:cxn ang="0">
                  <a:pos x="97" y="708"/>
                </a:cxn>
                <a:cxn ang="0">
                  <a:pos x="0" y="414"/>
                </a:cxn>
                <a:cxn ang="0">
                  <a:pos x="71" y="131"/>
                </a:cxn>
                <a:cxn ang="0">
                  <a:pos x="340" y="0"/>
                </a:cxn>
                <a:cxn ang="0">
                  <a:pos x="569" y="28"/>
                </a:cxn>
                <a:cxn ang="0">
                  <a:pos x="569" y="601"/>
                </a:cxn>
                <a:cxn ang="0">
                  <a:pos x="555" y="843"/>
                </a:cxn>
                <a:cxn ang="0">
                  <a:pos x="422" y="1052"/>
                </a:cxn>
                <a:cxn ang="0">
                  <a:pos x="191" y="1098"/>
                </a:cxn>
                <a:cxn ang="0">
                  <a:pos x="98" y="1092"/>
                </a:cxn>
                <a:cxn ang="0">
                  <a:pos x="98" y="1018"/>
                </a:cxn>
                <a:cxn ang="0">
                  <a:pos x="190" y="1024"/>
                </a:cxn>
                <a:cxn ang="0">
                  <a:pos x="341" y="997"/>
                </a:cxn>
                <a:cxn ang="0">
                  <a:pos x="434" y="858"/>
                </a:cxn>
                <a:cxn ang="0">
                  <a:pos x="445" y="716"/>
                </a:cxn>
                <a:cxn ang="0">
                  <a:pos x="445" y="677"/>
                </a:cxn>
                <a:cxn ang="0">
                  <a:pos x="445" y="81"/>
                </a:cxn>
                <a:cxn ang="0">
                  <a:pos x="353" y="74"/>
                </a:cxn>
                <a:cxn ang="0">
                  <a:pos x="231" y="106"/>
                </a:cxn>
                <a:cxn ang="0">
                  <a:pos x="152" y="233"/>
                </a:cxn>
                <a:cxn ang="0">
                  <a:pos x="126" y="419"/>
                </a:cxn>
                <a:cxn ang="0">
                  <a:pos x="174" y="633"/>
                </a:cxn>
                <a:cxn ang="0">
                  <a:pos x="274" y="687"/>
                </a:cxn>
                <a:cxn ang="0">
                  <a:pos x="371" y="654"/>
                </a:cxn>
                <a:cxn ang="0">
                  <a:pos x="435" y="566"/>
                </a:cxn>
                <a:cxn ang="0">
                  <a:pos x="445" y="483"/>
                </a:cxn>
                <a:cxn ang="0">
                  <a:pos x="445" y="81"/>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FFFFFF"/>
            </a:solidFill>
            <a:ln w="9525">
              <a:noFill/>
              <a:round/>
              <a:headEnd/>
              <a:tailEnd/>
            </a:ln>
          </p:spPr>
          <p:txBody>
            <a:bodyPr/>
            <a:lstStyle/>
            <a:p>
              <a:pPr algn="ctr" fontAlgn="ctr">
                <a:spcBef>
                  <a:spcPct val="0"/>
                </a:spcBef>
                <a:spcAft>
                  <a:spcPct val="0"/>
                </a:spcAft>
                <a:defRPr/>
              </a:pPr>
              <a:endParaRPr kumimoji="1" lang="en-US" sz="1800" dirty="0">
                <a:solidFill>
                  <a:srgbClr val="000000"/>
                </a:solidFill>
                <a:latin typeface="ＭＳ Ｐゴシック" charset="-128"/>
              </a:endParaRPr>
            </a:p>
          </p:txBody>
        </p:sp>
        <p:sp>
          <p:nvSpPr>
            <p:cNvPr id="16" name="Freeform 53"/>
            <p:cNvSpPr>
              <a:spLocks/>
            </p:cNvSpPr>
            <p:nvPr/>
          </p:nvSpPr>
          <p:spPr bwMode="gray">
            <a:xfrm>
              <a:off x="4939" y="595"/>
              <a:ext cx="18" cy="51"/>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FFFFFF"/>
            </a:solidFill>
            <a:ln w="9525">
              <a:noFill/>
              <a:round/>
              <a:headEnd/>
              <a:tailEnd/>
            </a:ln>
          </p:spPr>
          <p:txBody>
            <a:bodyPr/>
            <a:lstStyle/>
            <a:p>
              <a:pPr algn="ctr" fontAlgn="ctr">
                <a:spcBef>
                  <a:spcPct val="0"/>
                </a:spcBef>
                <a:spcAft>
                  <a:spcPct val="0"/>
                </a:spcAft>
                <a:defRPr/>
              </a:pPr>
              <a:endParaRPr kumimoji="1" lang="en-US" sz="1800" dirty="0">
                <a:solidFill>
                  <a:srgbClr val="000000"/>
                </a:solidFill>
                <a:latin typeface="ＭＳ Ｐゴシック" charset="-128"/>
              </a:endParaRPr>
            </a:p>
          </p:txBody>
        </p:sp>
        <p:sp>
          <p:nvSpPr>
            <p:cNvPr id="17" name="Freeform 54"/>
            <p:cNvSpPr>
              <a:spLocks noEditPoints="1"/>
            </p:cNvSpPr>
            <p:nvPr/>
          </p:nvSpPr>
          <p:spPr bwMode="gray">
            <a:xfrm>
              <a:off x="4963"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algn="ctr" fontAlgn="ctr">
                <a:spcBef>
                  <a:spcPct val="0"/>
                </a:spcBef>
                <a:spcAft>
                  <a:spcPct val="0"/>
                </a:spcAft>
                <a:defRPr/>
              </a:pPr>
              <a:endParaRPr kumimoji="1" lang="en-US" sz="1800" dirty="0">
                <a:solidFill>
                  <a:srgbClr val="000000"/>
                </a:solidFill>
                <a:latin typeface="ＭＳ Ｐゴシック" charset="-128"/>
              </a:endParaRPr>
            </a:p>
          </p:txBody>
        </p:sp>
        <p:sp>
          <p:nvSpPr>
            <p:cNvPr id="18" name="Freeform 55"/>
            <p:cNvSpPr>
              <a:spLocks/>
            </p:cNvSpPr>
            <p:nvPr/>
          </p:nvSpPr>
          <p:spPr bwMode="gray">
            <a:xfrm>
              <a:off x="5007" y="604"/>
              <a:ext cx="52" cy="42"/>
            </a:xfrm>
            <a:custGeom>
              <a:avLst/>
              <a:gdLst/>
              <a:ahLst/>
              <a:cxnLst>
                <a:cxn ang="0">
                  <a:pos x="0" y="742"/>
                </a:cxn>
                <a:cxn ang="0">
                  <a:pos x="0" y="28"/>
                </a:cxn>
                <a:cxn ang="0">
                  <a:pos x="267" y="0"/>
                </a:cxn>
                <a:cxn ang="0">
                  <a:pos x="460" y="46"/>
                </a:cxn>
                <a:cxn ang="0">
                  <a:pos x="691" y="0"/>
                </a:cxn>
                <a:cxn ang="0">
                  <a:pos x="912" y="114"/>
                </a:cxn>
                <a:cxn ang="0">
                  <a:pos x="933" y="299"/>
                </a:cxn>
                <a:cxn ang="0">
                  <a:pos x="933" y="742"/>
                </a:cxn>
                <a:cxn ang="0">
                  <a:pos x="809" y="742"/>
                </a:cxn>
                <a:cxn ang="0">
                  <a:pos x="809" y="306"/>
                </a:cxn>
                <a:cxn ang="0">
                  <a:pos x="790" y="135"/>
                </a:cxn>
                <a:cxn ang="0">
                  <a:pos x="675" y="74"/>
                </a:cxn>
                <a:cxn ang="0">
                  <a:pos x="528" y="108"/>
                </a:cxn>
                <a:cxn ang="0">
                  <a:pos x="528" y="742"/>
                </a:cxn>
                <a:cxn ang="0">
                  <a:pos x="405" y="742"/>
                </a:cxn>
                <a:cxn ang="0">
                  <a:pos x="405" y="301"/>
                </a:cxn>
                <a:cxn ang="0">
                  <a:pos x="385" y="135"/>
                </a:cxn>
                <a:cxn ang="0">
                  <a:pos x="267" y="74"/>
                </a:cxn>
                <a:cxn ang="0">
                  <a:pos x="124" y="90"/>
                </a:cxn>
                <a:cxn ang="0">
                  <a:pos x="124" y="742"/>
                </a:cxn>
                <a:cxn ang="0">
                  <a:pos x="0" y="742"/>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FFFFFF"/>
            </a:solidFill>
            <a:ln w="9525">
              <a:noFill/>
              <a:round/>
              <a:headEnd/>
              <a:tailEnd/>
            </a:ln>
          </p:spPr>
          <p:txBody>
            <a:bodyPr/>
            <a:lstStyle/>
            <a:p>
              <a:pPr algn="ctr" fontAlgn="ctr">
                <a:spcBef>
                  <a:spcPct val="0"/>
                </a:spcBef>
                <a:spcAft>
                  <a:spcPct val="0"/>
                </a:spcAft>
                <a:defRPr/>
              </a:pPr>
              <a:endParaRPr kumimoji="1" lang="en-US" sz="1800" dirty="0">
                <a:solidFill>
                  <a:srgbClr val="000000"/>
                </a:solidFill>
                <a:latin typeface="ＭＳ Ｐゴシック" charset="-128"/>
              </a:endParaRPr>
            </a:p>
          </p:txBody>
        </p:sp>
        <p:sp>
          <p:nvSpPr>
            <p:cNvPr id="19" name="Freeform 56"/>
            <p:cNvSpPr>
              <a:spLocks noEditPoints="1"/>
            </p:cNvSpPr>
            <p:nvPr/>
          </p:nvSpPr>
          <p:spPr bwMode="gray">
            <a:xfrm>
              <a:off x="5069"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algn="ctr" fontAlgn="ctr">
                <a:spcBef>
                  <a:spcPct val="0"/>
                </a:spcBef>
                <a:spcAft>
                  <a:spcPct val="0"/>
                </a:spcAft>
                <a:defRPr/>
              </a:pPr>
              <a:endParaRPr kumimoji="1" lang="en-US" sz="1800" dirty="0">
                <a:solidFill>
                  <a:srgbClr val="000000"/>
                </a:solidFill>
                <a:latin typeface="ＭＳ Ｐゴシック" charset="-128"/>
              </a:endParaRPr>
            </a:p>
          </p:txBody>
        </p:sp>
        <p:sp>
          <p:nvSpPr>
            <p:cNvPr id="20" name="Freeform 57"/>
            <p:cNvSpPr>
              <a:spLocks/>
            </p:cNvSpPr>
            <p:nvPr/>
          </p:nvSpPr>
          <p:spPr bwMode="gray">
            <a:xfrm>
              <a:off x="5113" y="604"/>
              <a:ext cx="17" cy="42"/>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pPr algn="ctr" fontAlgn="ctr">
                <a:spcBef>
                  <a:spcPct val="0"/>
                </a:spcBef>
                <a:spcAft>
                  <a:spcPct val="0"/>
                </a:spcAft>
                <a:defRPr/>
              </a:pPr>
              <a:endParaRPr kumimoji="1" lang="en-US" sz="1800" dirty="0">
                <a:solidFill>
                  <a:srgbClr val="000000"/>
                </a:solidFill>
                <a:latin typeface="ＭＳ Ｐゴシック" charset="-128"/>
              </a:endParaRPr>
            </a:p>
          </p:txBody>
        </p:sp>
        <p:sp>
          <p:nvSpPr>
            <p:cNvPr id="21" name="Freeform 58"/>
            <p:cNvSpPr>
              <a:spLocks/>
            </p:cNvSpPr>
            <p:nvPr/>
          </p:nvSpPr>
          <p:spPr bwMode="gray">
            <a:xfrm>
              <a:off x="5138" y="604"/>
              <a:ext cx="17" cy="42"/>
            </a:xfrm>
            <a:custGeom>
              <a:avLst/>
              <a:gdLst/>
              <a:ahLst/>
              <a:cxnLst>
                <a:cxn ang="0">
                  <a:pos x="0" y="742"/>
                </a:cxn>
                <a:cxn ang="0">
                  <a:pos x="0" y="31"/>
                </a:cxn>
                <a:cxn ang="0">
                  <a:pos x="312" y="0"/>
                </a:cxn>
                <a:cxn ang="0">
                  <a:pos x="312" y="77"/>
                </a:cxn>
                <a:cxn ang="0">
                  <a:pos x="124" y="90"/>
                </a:cxn>
                <a:cxn ang="0">
                  <a:pos x="124" y="742"/>
                </a:cxn>
                <a:cxn ang="0">
                  <a:pos x="0" y="742"/>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w="9525">
              <a:noFill/>
              <a:round/>
              <a:headEnd/>
              <a:tailEnd/>
            </a:ln>
          </p:spPr>
          <p:txBody>
            <a:bodyPr/>
            <a:lstStyle/>
            <a:p>
              <a:pPr algn="ctr" fontAlgn="ctr">
                <a:spcBef>
                  <a:spcPct val="0"/>
                </a:spcBef>
                <a:spcAft>
                  <a:spcPct val="0"/>
                </a:spcAft>
                <a:defRPr/>
              </a:pPr>
              <a:endParaRPr kumimoji="1" lang="en-US" sz="1800" dirty="0">
                <a:solidFill>
                  <a:srgbClr val="000000"/>
                </a:solidFill>
                <a:latin typeface="ＭＳ Ｐゴシック" charset="-128"/>
              </a:endParaRPr>
            </a:p>
          </p:txBody>
        </p:sp>
        <p:sp>
          <p:nvSpPr>
            <p:cNvPr id="22" name="Freeform 59"/>
            <p:cNvSpPr>
              <a:spLocks noEditPoints="1"/>
            </p:cNvSpPr>
            <p:nvPr/>
          </p:nvSpPr>
          <p:spPr bwMode="gray">
            <a:xfrm>
              <a:off x="5160" y="604"/>
              <a:ext cx="34" cy="43"/>
            </a:xfrm>
            <a:custGeom>
              <a:avLst/>
              <a:gdLst/>
              <a:ahLst/>
              <a:cxnLst>
                <a:cxn ang="0">
                  <a:pos x="304" y="0"/>
                </a:cxn>
                <a:cxn ang="0">
                  <a:pos x="534" y="103"/>
                </a:cxn>
                <a:cxn ang="0">
                  <a:pos x="607" y="381"/>
                </a:cxn>
                <a:cxn ang="0">
                  <a:pos x="534" y="659"/>
                </a:cxn>
                <a:cxn ang="0">
                  <a:pos x="305"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algn="ctr" fontAlgn="ctr">
                <a:spcBef>
                  <a:spcPct val="0"/>
                </a:spcBef>
                <a:spcAft>
                  <a:spcPct val="0"/>
                </a:spcAft>
                <a:defRPr/>
              </a:pPr>
              <a:endParaRPr kumimoji="1" lang="en-US" sz="1800" dirty="0">
                <a:solidFill>
                  <a:srgbClr val="000000"/>
                </a:solidFill>
                <a:latin typeface="ＭＳ Ｐゴシック" charset="-128"/>
              </a:endParaRPr>
            </a:p>
          </p:txBody>
        </p:sp>
        <p:sp>
          <p:nvSpPr>
            <p:cNvPr id="23" name="Freeform 60"/>
            <p:cNvSpPr>
              <a:spLocks/>
            </p:cNvSpPr>
            <p:nvPr/>
          </p:nvSpPr>
          <p:spPr bwMode="gray">
            <a:xfrm>
              <a:off x="5198" y="605"/>
              <a:ext cx="52" cy="41"/>
            </a:xfrm>
            <a:custGeom>
              <a:avLst/>
              <a:gdLst/>
              <a:ahLst/>
              <a:cxnLst>
                <a:cxn ang="0">
                  <a:pos x="204" y="722"/>
                </a:cxn>
                <a:cxn ang="0">
                  <a:pos x="0" y="0"/>
                </a:cxn>
                <a:cxn ang="0">
                  <a:pos x="124" y="0"/>
                </a:cxn>
                <a:cxn ang="0">
                  <a:pos x="277" y="588"/>
                </a:cxn>
                <a:cxn ang="0">
                  <a:pos x="412" y="0"/>
                </a:cxn>
                <a:cxn ang="0">
                  <a:pos x="534" y="0"/>
                </a:cxn>
                <a:cxn ang="0">
                  <a:pos x="676" y="588"/>
                </a:cxn>
                <a:cxn ang="0">
                  <a:pos x="828" y="0"/>
                </a:cxn>
                <a:cxn ang="0">
                  <a:pos x="929" y="0"/>
                </a:cxn>
                <a:cxn ang="0">
                  <a:pos x="726" y="722"/>
                </a:cxn>
                <a:cxn ang="0">
                  <a:pos x="603" y="722"/>
                </a:cxn>
                <a:cxn ang="0">
                  <a:pos x="495" y="255"/>
                </a:cxn>
                <a:cxn ang="0">
                  <a:pos x="468" y="107"/>
                </a:cxn>
                <a:cxn ang="0">
                  <a:pos x="440" y="254"/>
                </a:cxn>
                <a:cxn ang="0">
                  <a:pos x="332" y="722"/>
                </a:cxn>
                <a:cxn ang="0">
                  <a:pos x="204" y="722"/>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FFFFFF"/>
            </a:solidFill>
            <a:ln w="9525">
              <a:noFill/>
              <a:round/>
              <a:headEnd/>
              <a:tailEnd/>
            </a:ln>
          </p:spPr>
          <p:txBody>
            <a:bodyPr/>
            <a:lstStyle/>
            <a:p>
              <a:pPr algn="ctr" fontAlgn="ctr">
                <a:spcBef>
                  <a:spcPct val="0"/>
                </a:spcBef>
                <a:spcAft>
                  <a:spcPct val="0"/>
                </a:spcAft>
                <a:defRPr/>
              </a:pPr>
              <a:endParaRPr kumimoji="1" lang="en-US" sz="1800" dirty="0">
                <a:solidFill>
                  <a:srgbClr val="000000"/>
                </a:solidFill>
                <a:latin typeface="ＭＳ Ｐゴシック" charset="-128"/>
              </a:endParaRPr>
            </a:p>
          </p:txBody>
        </p:sp>
        <p:sp>
          <p:nvSpPr>
            <p:cNvPr id="24" name="Freeform 61"/>
            <p:cNvSpPr>
              <a:spLocks/>
            </p:cNvSpPr>
            <p:nvPr/>
          </p:nvSpPr>
          <p:spPr bwMode="gray">
            <a:xfrm>
              <a:off x="5270" y="605"/>
              <a:ext cx="52" cy="41"/>
            </a:xfrm>
            <a:custGeom>
              <a:avLst/>
              <a:gdLst/>
              <a:ahLst/>
              <a:cxnLst>
                <a:cxn ang="0">
                  <a:pos x="204" y="722"/>
                </a:cxn>
                <a:cxn ang="0">
                  <a:pos x="0" y="0"/>
                </a:cxn>
                <a:cxn ang="0">
                  <a:pos x="125" y="0"/>
                </a:cxn>
                <a:cxn ang="0">
                  <a:pos x="277" y="588"/>
                </a:cxn>
                <a:cxn ang="0">
                  <a:pos x="412" y="0"/>
                </a:cxn>
                <a:cxn ang="0">
                  <a:pos x="535" y="0"/>
                </a:cxn>
                <a:cxn ang="0">
                  <a:pos x="676" y="588"/>
                </a:cxn>
                <a:cxn ang="0">
                  <a:pos x="829" y="0"/>
                </a:cxn>
                <a:cxn ang="0">
                  <a:pos x="930" y="0"/>
                </a:cxn>
                <a:cxn ang="0">
                  <a:pos x="726" y="722"/>
                </a:cxn>
                <a:cxn ang="0">
                  <a:pos x="604" y="722"/>
                </a:cxn>
                <a:cxn ang="0">
                  <a:pos x="495" y="255"/>
                </a:cxn>
                <a:cxn ang="0">
                  <a:pos x="468" y="107"/>
                </a:cxn>
                <a:cxn ang="0">
                  <a:pos x="441" y="254"/>
                </a:cxn>
                <a:cxn ang="0">
                  <a:pos x="332" y="722"/>
                </a:cxn>
                <a:cxn ang="0">
                  <a:pos x="204" y="722"/>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FFFFFF"/>
            </a:solidFill>
            <a:ln w="9525">
              <a:noFill/>
              <a:round/>
              <a:headEnd/>
              <a:tailEnd/>
            </a:ln>
          </p:spPr>
          <p:txBody>
            <a:bodyPr/>
            <a:lstStyle/>
            <a:p>
              <a:pPr algn="ctr" fontAlgn="ctr">
                <a:spcBef>
                  <a:spcPct val="0"/>
                </a:spcBef>
                <a:spcAft>
                  <a:spcPct val="0"/>
                </a:spcAft>
                <a:defRPr/>
              </a:pPr>
              <a:endParaRPr kumimoji="1" lang="en-US" sz="1800" dirty="0">
                <a:solidFill>
                  <a:srgbClr val="000000"/>
                </a:solidFill>
                <a:latin typeface="ＭＳ Ｐゴシック" charset="-128"/>
              </a:endParaRPr>
            </a:p>
          </p:txBody>
        </p:sp>
        <p:sp>
          <p:nvSpPr>
            <p:cNvPr id="25" name="Freeform 62"/>
            <p:cNvSpPr>
              <a:spLocks noEditPoints="1"/>
            </p:cNvSpPr>
            <p:nvPr/>
          </p:nvSpPr>
          <p:spPr bwMode="gray">
            <a:xfrm>
              <a:off x="5329" y="591"/>
              <a:ext cx="9" cy="55"/>
            </a:xfrm>
            <a:custGeom>
              <a:avLst/>
              <a:gdLst/>
              <a:ahLst/>
              <a:cxnLst>
                <a:cxn ang="0">
                  <a:pos x="76" y="0"/>
                </a:cxn>
                <a:cxn ang="0">
                  <a:pos x="132" y="25"/>
                </a:cxn>
                <a:cxn ang="0">
                  <a:pos x="151" y="76"/>
                </a:cxn>
                <a:cxn ang="0">
                  <a:pos x="126" y="132"/>
                </a:cxn>
                <a:cxn ang="0">
                  <a:pos x="75" y="151"/>
                </a:cxn>
                <a:cxn ang="0">
                  <a:pos x="20" y="127"/>
                </a:cxn>
                <a:cxn ang="0">
                  <a:pos x="0" y="75"/>
                </a:cxn>
                <a:cxn ang="0">
                  <a:pos x="25" y="20"/>
                </a:cxn>
                <a:cxn ang="0">
                  <a:pos x="76" y="0"/>
                </a:cxn>
                <a:cxn ang="0">
                  <a:pos x="15" y="987"/>
                </a:cxn>
                <a:cxn ang="0">
                  <a:pos x="15" y="265"/>
                </a:cxn>
                <a:cxn ang="0">
                  <a:pos x="139" y="265"/>
                </a:cxn>
                <a:cxn ang="0">
                  <a:pos x="139" y="987"/>
                </a:cxn>
                <a:cxn ang="0">
                  <a:pos x="15" y="98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FFFFFF"/>
            </a:solidFill>
            <a:ln w="9525">
              <a:noFill/>
              <a:round/>
              <a:headEnd/>
              <a:tailEnd/>
            </a:ln>
          </p:spPr>
          <p:txBody>
            <a:bodyPr/>
            <a:lstStyle/>
            <a:p>
              <a:pPr algn="ctr" fontAlgn="ctr">
                <a:spcBef>
                  <a:spcPct val="0"/>
                </a:spcBef>
                <a:spcAft>
                  <a:spcPct val="0"/>
                </a:spcAft>
                <a:defRPr/>
              </a:pPr>
              <a:endParaRPr kumimoji="1" lang="en-US" sz="1800" dirty="0">
                <a:solidFill>
                  <a:srgbClr val="000000"/>
                </a:solidFill>
                <a:latin typeface="ＭＳ Ｐゴシック" charset="-128"/>
              </a:endParaRPr>
            </a:p>
          </p:txBody>
        </p:sp>
        <p:sp>
          <p:nvSpPr>
            <p:cNvPr id="26" name="Freeform 63"/>
            <p:cNvSpPr>
              <a:spLocks/>
            </p:cNvSpPr>
            <p:nvPr/>
          </p:nvSpPr>
          <p:spPr bwMode="gray">
            <a:xfrm>
              <a:off x="5350" y="595"/>
              <a:ext cx="18" cy="51"/>
            </a:xfrm>
            <a:custGeom>
              <a:avLst/>
              <a:gdLst/>
              <a:ahLst/>
              <a:cxnLst>
                <a:cxn ang="0">
                  <a:pos x="0" y="0"/>
                </a:cxn>
                <a:cxn ang="0">
                  <a:pos x="124" y="0"/>
                </a:cxn>
                <a:cxn ang="0">
                  <a:pos x="124" y="195"/>
                </a:cxn>
                <a:cxn ang="0">
                  <a:pos x="318" y="195"/>
                </a:cxn>
                <a:cxn ang="0">
                  <a:pos x="318" y="273"/>
                </a:cxn>
                <a:cxn ang="0">
                  <a:pos x="124" y="273"/>
                </a:cxn>
                <a:cxn ang="0">
                  <a:pos x="124" y="656"/>
                </a:cxn>
                <a:cxn ang="0">
                  <a:pos x="156" y="804"/>
                </a:cxn>
                <a:cxn ang="0">
                  <a:pos x="225" y="836"/>
                </a:cxn>
                <a:cxn ang="0">
                  <a:pos x="277" y="838"/>
                </a:cxn>
                <a:cxn ang="0">
                  <a:pos x="318" y="838"/>
                </a:cxn>
                <a:cxn ang="0">
                  <a:pos x="318" y="917"/>
                </a:cxn>
                <a:cxn ang="0">
                  <a:pos x="251" y="917"/>
                </a:cxn>
                <a:cxn ang="0">
                  <a:pos x="127" y="904"/>
                </a:cxn>
                <a:cxn ang="0">
                  <a:pos x="11" y="782"/>
                </a:cxn>
                <a:cxn ang="0">
                  <a:pos x="0" y="638"/>
                </a:cxn>
                <a:cxn ang="0">
                  <a:pos x="0" y="0"/>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FFFFFF"/>
            </a:solidFill>
            <a:ln w="9525">
              <a:noFill/>
              <a:round/>
              <a:headEnd/>
              <a:tailEnd/>
            </a:ln>
          </p:spPr>
          <p:txBody>
            <a:bodyPr/>
            <a:lstStyle/>
            <a:p>
              <a:pPr algn="ctr" fontAlgn="ctr">
                <a:spcBef>
                  <a:spcPct val="0"/>
                </a:spcBef>
                <a:spcAft>
                  <a:spcPct val="0"/>
                </a:spcAft>
                <a:defRPr/>
              </a:pPr>
              <a:endParaRPr kumimoji="1" lang="en-US" sz="1800" dirty="0">
                <a:solidFill>
                  <a:srgbClr val="000000"/>
                </a:solidFill>
                <a:latin typeface="ＭＳ Ｐゴシック" charset="-128"/>
              </a:endParaRPr>
            </a:p>
          </p:txBody>
        </p:sp>
        <p:sp>
          <p:nvSpPr>
            <p:cNvPr id="27" name="Freeform 64"/>
            <p:cNvSpPr>
              <a:spLocks/>
            </p:cNvSpPr>
            <p:nvPr/>
          </p:nvSpPr>
          <p:spPr bwMode="gray">
            <a:xfrm>
              <a:off x="5376" y="585"/>
              <a:ext cx="31" cy="61"/>
            </a:xfrm>
            <a:custGeom>
              <a:avLst/>
              <a:gdLst/>
              <a:ahLst/>
              <a:cxnLst>
                <a:cxn ang="0">
                  <a:pos x="0" y="1087"/>
                </a:cxn>
                <a:cxn ang="0">
                  <a:pos x="0" y="0"/>
                </a:cxn>
                <a:cxn ang="0">
                  <a:pos x="124" y="0"/>
                </a:cxn>
                <a:cxn ang="0">
                  <a:pos x="124" y="382"/>
                </a:cxn>
                <a:cxn ang="0">
                  <a:pos x="306" y="345"/>
                </a:cxn>
                <a:cxn ang="0">
                  <a:pos x="526" y="458"/>
                </a:cxn>
                <a:cxn ang="0">
                  <a:pos x="548" y="644"/>
                </a:cxn>
                <a:cxn ang="0">
                  <a:pos x="548" y="1087"/>
                </a:cxn>
                <a:cxn ang="0">
                  <a:pos x="425" y="1087"/>
                </a:cxn>
                <a:cxn ang="0">
                  <a:pos x="425" y="624"/>
                </a:cxn>
                <a:cxn ang="0">
                  <a:pos x="403" y="477"/>
                </a:cxn>
                <a:cxn ang="0">
                  <a:pos x="294" y="419"/>
                </a:cxn>
                <a:cxn ang="0">
                  <a:pos x="124" y="463"/>
                </a:cxn>
                <a:cxn ang="0">
                  <a:pos x="124" y="1087"/>
                </a:cxn>
                <a:cxn ang="0">
                  <a:pos x="0" y="1087"/>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w="9525">
              <a:noFill/>
              <a:round/>
              <a:headEnd/>
              <a:tailEnd/>
            </a:ln>
          </p:spPr>
          <p:txBody>
            <a:bodyPr/>
            <a:lstStyle/>
            <a:p>
              <a:pPr algn="ctr" fontAlgn="ctr">
                <a:spcBef>
                  <a:spcPct val="0"/>
                </a:spcBef>
                <a:spcAft>
                  <a:spcPct val="0"/>
                </a:spcAft>
                <a:defRPr/>
              </a:pPr>
              <a:endParaRPr kumimoji="1" lang="en-US" sz="1800" dirty="0">
                <a:solidFill>
                  <a:srgbClr val="000000"/>
                </a:solidFill>
                <a:latin typeface="ＭＳ Ｐゴシック" charset="-128"/>
              </a:endParaRPr>
            </a:p>
          </p:txBody>
        </p:sp>
        <p:sp>
          <p:nvSpPr>
            <p:cNvPr id="28" name="Freeform 65"/>
            <p:cNvSpPr>
              <a:spLocks/>
            </p:cNvSpPr>
            <p:nvPr/>
          </p:nvSpPr>
          <p:spPr bwMode="gray">
            <a:xfrm>
              <a:off x="5432" y="605"/>
              <a:ext cx="34" cy="60"/>
            </a:xfrm>
            <a:custGeom>
              <a:avLst/>
              <a:gdLst/>
              <a:ahLst/>
              <a:cxnLst>
                <a:cxn ang="0">
                  <a:pos x="15" y="41"/>
                </a:cxn>
                <a:cxn ang="0">
                  <a:pos x="0" y="0"/>
                </a:cxn>
                <a:cxn ang="0">
                  <a:pos x="7" y="0"/>
                </a:cxn>
                <a:cxn ang="0">
                  <a:pos x="18" y="33"/>
                </a:cxn>
                <a:cxn ang="0">
                  <a:pos x="28" y="0"/>
                </a:cxn>
                <a:cxn ang="0">
                  <a:pos x="34" y="0"/>
                </a:cxn>
                <a:cxn ang="0">
                  <a:pos x="14" y="60"/>
                </a:cxn>
                <a:cxn ang="0">
                  <a:pos x="8" y="60"/>
                </a:cxn>
                <a:cxn ang="0">
                  <a:pos x="15" y="41"/>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FFFFFF"/>
            </a:solidFill>
            <a:ln w="9525">
              <a:noFill/>
              <a:round/>
              <a:headEnd/>
              <a:tailEnd/>
            </a:ln>
          </p:spPr>
          <p:txBody>
            <a:bodyPr/>
            <a:lstStyle/>
            <a:p>
              <a:pPr algn="ctr" fontAlgn="ctr">
                <a:spcBef>
                  <a:spcPct val="0"/>
                </a:spcBef>
                <a:spcAft>
                  <a:spcPct val="0"/>
                </a:spcAft>
                <a:defRPr/>
              </a:pPr>
              <a:endParaRPr kumimoji="1" lang="en-US" sz="1800" dirty="0">
                <a:solidFill>
                  <a:srgbClr val="000000"/>
                </a:solidFill>
                <a:latin typeface="ＭＳ Ｐゴシック" charset="-128"/>
              </a:endParaRPr>
            </a:p>
          </p:txBody>
        </p:sp>
        <p:sp>
          <p:nvSpPr>
            <p:cNvPr id="29" name="Freeform 66"/>
            <p:cNvSpPr>
              <a:spLocks noEditPoints="1"/>
            </p:cNvSpPr>
            <p:nvPr/>
          </p:nvSpPr>
          <p:spPr bwMode="gray">
            <a:xfrm>
              <a:off x="5470" y="604"/>
              <a:ext cx="34" cy="43"/>
            </a:xfrm>
            <a:custGeom>
              <a:avLst/>
              <a:gdLst/>
              <a:ahLst/>
              <a:cxnLst>
                <a:cxn ang="0">
                  <a:pos x="304" y="0"/>
                </a:cxn>
                <a:cxn ang="0">
                  <a:pos x="534" y="103"/>
                </a:cxn>
                <a:cxn ang="0">
                  <a:pos x="607" y="381"/>
                </a:cxn>
                <a:cxn ang="0">
                  <a:pos x="534" y="659"/>
                </a:cxn>
                <a:cxn ang="0">
                  <a:pos x="304" y="762"/>
                </a:cxn>
                <a:cxn ang="0">
                  <a:pos x="0" y="375"/>
                </a:cxn>
                <a:cxn ang="0">
                  <a:pos x="73" y="103"/>
                </a:cxn>
                <a:cxn ang="0">
                  <a:pos x="304" y="0"/>
                </a:cxn>
                <a:cxn ang="0">
                  <a:pos x="304" y="74"/>
                </a:cxn>
                <a:cxn ang="0">
                  <a:pos x="159" y="168"/>
                </a:cxn>
                <a:cxn ang="0">
                  <a:pos x="126" y="377"/>
                </a:cxn>
                <a:cxn ang="0">
                  <a:pos x="159" y="593"/>
                </a:cxn>
                <a:cxn ang="0">
                  <a:pos x="304" y="687"/>
                </a:cxn>
                <a:cxn ang="0">
                  <a:pos x="448" y="593"/>
                </a:cxn>
                <a:cxn ang="0">
                  <a:pos x="481" y="380"/>
                </a:cxn>
                <a:cxn ang="0">
                  <a:pos x="448" y="168"/>
                </a:cxn>
                <a:cxn ang="0">
                  <a:pos x="304" y="74"/>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w="9525">
              <a:noFill/>
              <a:round/>
              <a:headEnd/>
              <a:tailEnd/>
            </a:ln>
          </p:spPr>
          <p:txBody>
            <a:bodyPr/>
            <a:lstStyle/>
            <a:p>
              <a:pPr algn="ctr" fontAlgn="ctr">
                <a:spcBef>
                  <a:spcPct val="0"/>
                </a:spcBef>
                <a:spcAft>
                  <a:spcPct val="0"/>
                </a:spcAft>
                <a:defRPr/>
              </a:pPr>
              <a:endParaRPr kumimoji="1" lang="en-US" sz="1800" dirty="0">
                <a:solidFill>
                  <a:srgbClr val="000000"/>
                </a:solidFill>
                <a:latin typeface="ＭＳ Ｐゴシック" charset="-128"/>
              </a:endParaRPr>
            </a:p>
          </p:txBody>
        </p:sp>
        <p:sp>
          <p:nvSpPr>
            <p:cNvPr id="30" name="Freeform 67"/>
            <p:cNvSpPr>
              <a:spLocks/>
            </p:cNvSpPr>
            <p:nvPr/>
          </p:nvSpPr>
          <p:spPr bwMode="gray">
            <a:xfrm>
              <a:off x="5514" y="605"/>
              <a:ext cx="29" cy="42"/>
            </a:xfrm>
            <a:custGeom>
              <a:avLst/>
              <a:gdLst/>
              <a:ahLst/>
              <a:cxnLst>
                <a:cxn ang="0">
                  <a:pos x="0" y="0"/>
                </a:cxn>
                <a:cxn ang="0">
                  <a:pos x="123" y="0"/>
                </a:cxn>
                <a:cxn ang="0">
                  <a:pos x="123" y="445"/>
                </a:cxn>
                <a:cxn ang="0">
                  <a:pos x="145" y="609"/>
                </a:cxn>
                <a:cxn ang="0">
                  <a:pos x="197" y="656"/>
                </a:cxn>
                <a:cxn ang="0">
                  <a:pos x="276" y="667"/>
                </a:cxn>
                <a:cxn ang="0">
                  <a:pos x="403" y="648"/>
                </a:cxn>
                <a:cxn ang="0">
                  <a:pos x="403" y="0"/>
                </a:cxn>
                <a:cxn ang="0">
                  <a:pos x="527" y="0"/>
                </a:cxn>
                <a:cxn ang="0">
                  <a:pos x="527" y="710"/>
                </a:cxn>
                <a:cxn ang="0">
                  <a:pos x="269" y="742"/>
                </a:cxn>
                <a:cxn ang="0">
                  <a:pos x="86" y="703"/>
                </a:cxn>
                <a:cxn ang="0">
                  <a:pos x="6" y="567"/>
                </a:cxn>
                <a:cxn ang="0">
                  <a:pos x="0" y="454"/>
                </a:cxn>
                <a:cxn ang="0">
                  <a:pos x="0" y="0"/>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FFFFFF"/>
            </a:solidFill>
            <a:ln w="9525">
              <a:noFill/>
              <a:round/>
              <a:headEnd/>
              <a:tailEnd/>
            </a:ln>
          </p:spPr>
          <p:txBody>
            <a:bodyPr/>
            <a:lstStyle/>
            <a:p>
              <a:pPr algn="ctr" fontAlgn="ctr">
                <a:spcBef>
                  <a:spcPct val="0"/>
                </a:spcBef>
                <a:spcAft>
                  <a:spcPct val="0"/>
                </a:spcAft>
                <a:defRPr/>
              </a:pPr>
              <a:endParaRPr kumimoji="1" lang="en-US" sz="1800" dirty="0">
                <a:solidFill>
                  <a:srgbClr val="000000"/>
                </a:solidFill>
                <a:latin typeface="ＭＳ Ｐゴシック" charset="-128"/>
              </a:endParaRPr>
            </a:p>
          </p:txBody>
        </p:sp>
        <p:sp>
          <p:nvSpPr>
            <p:cNvPr id="31" name="Freeform 68"/>
            <p:cNvSpPr>
              <a:spLocks/>
            </p:cNvSpPr>
            <p:nvPr/>
          </p:nvSpPr>
          <p:spPr bwMode="gray">
            <a:xfrm>
              <a:off x="5115" y="216"/>
              <a:ext cx="132" cy="102"/>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w="9525">
              <a:noFill/>
              <a:round/>
              <a:headEnd/>
              <a:tailEnd/>
            </a:ln>
          </p:spPr>
          <p:txBody>
            <a:bodyPr/>
            <a:lstStyle/>
            <a:p>
              <a:pPr algn="ctr" fontAlgn="ctr">
                <a:spcBef>
                  <a:spcPct val="0"/>
                </a:spcBef>
                <a:spcAft>
                  <a:spcPct val="0"/>
                </a:spcAft>
                <a:defRPr/>
              </a:pPr>
              <a:endParaRPr kumimoji="1" lang="en-US" sz="1800" dirty="0">
                <a:solidFill>
                  <a:srgbClr val="000000"/>
                </a:solidFill>
                <a:latin typeface="ＭＳ Ｐゴシック" charset="-128"/>
              </a:endParaRPr>
            </a:p>
          </p:txBody>
        </p:sp>
        <p:sp>
          <p:nvSpPr>
            <p:cNvPr id="32" name="Freeform 69"/>
            <p:cNvSpPr>
              <a:spLocks/>
            </p:cNvSpPr>
            <p:nvPr/>
          </p:nvSpPr>
          <p:spPr bwMode="gray">
            <a:xfrm>
              <a:off x="4899" y="327"/>
              <a:ext cx="91" cy="148"/>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w="9525">
              <a:noFill/>
              <a:round/>
              <a:headEnd/>
              <a:tailEnd/>
            </a:ln>
          </p:spPr>
          <p:txBody>
            <a:bodyPr/>
            <a:lstStyle/>
            <a:p>
              <a:pPr algn="ctr" fontAlgn="ctr">
                <a:spcBef>
                  <a:spcPct val="0"/>
                </a:spcBef>
                <a:spcAft>
                  <a:spcPct val="0"/>
                </a:spcAft>
                <a:defRPr/>
              </a:pPr>
              <a:endParaRPr kumimoji="1" lang="en-US" sz="1800" dirty="0">
                <a:solidFill>
                  <a:srgbClr val="000000"/>
                </a:solidFill>
                <a:latin typeface="ＭＳ Ｐゴシック" charset="-128"/>
              </a:endParaRPr>
            </a:p>
          </p:txBody>
        </p:sp>
        <p:sp>
          <p:nvSpPr>
            <p:cNvPr id="33" name="Freeform 70"/>
            <p:cNvSpPr>
              <a:spLocks/>
            </p:cNvSpPr>
            <p:nvPr/>
          </p:nvSpPr>
          <p:spPr bwMode="gray">
            <a:xfrm>
              <a:off x="5114" y="327"/>
              <a:ext cx="60" cy="207"/>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w="9525">
              <a:noFill/>
              <a:round/>
              <a:headEnd/>
              <a:tailEnd/>
            </a:ln>
          </p:spPr>
          <p:txBody>
            <a:bodyPr/>
            <a:lstStyle/>
            <a:p>
              <a:pPr algn="ctr" fontAlgn="ctr">
                <a:spcBef>
                  <a:spcPct val="0"/>
                </a:spcBef>
                <a:spcAft>
                  <a:spcPct val="0"/>
                </a:spcAft>
                <a:defRPr/>
              </a:pPr>
              <a:endParaRPr kumimoji="1" lang="en-US" sz="1800" dirty="0">
                <a:solidFill>
                  <a:srgbClr val="000000"/>
                </a:solidFill>
                <a:latin typeface="ＭＳ Ｐゴシック" charset="-128"/>
              </a:endParaRPr>
            </a:p>
          </p:txBody>
        </p:sp>
        <p:sp>
          <p:nvSpPr>
            <p:cNvPr id="34" name="Freeform 71"/>
            <p:cNvSpPr>
              <a:spLocks/>
            </p:cNvSpPr>
            <p:nvPr/>
          </p:nvSpPr>
          <p:spPr bwMode="gray">
            <a:xfrm>
              <a:off x="5180" y="327"/>
              <a:ext cx="47" cy="148"/>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w="9525">
              <a:noFill/>
              <a:round/>
              <a:headEnd/>
              <a:tailEnd/>
            </a:ln>
          </p:spPr>
          <p:txBody>
            <a:bodyPr/>
            <a:lstStyle/>
            <a:p>
              <a:pPr algn="ctr" fontAlgn="ctr">
                <a:spcBef>
                  <a:spcPct val="0"/>
                </a:spcBef>
                <a:spcAft>
                  <a:spcPct val="0"/>
                </a:spcAft>
                <a:defRPr/>
              </a:pPr>
              <a:endParaRPr kumimoji="1" lang="en-US" sz="1800" dirty="0">
                <a:solidFill>
                  <a:srgbClr val="000000"/>
                </a:solidFill>
                <a:latin typeface="ＭＳ Ｐゴシック" charset="-128"/>
              </a:endParaRPr>
            </a:p>
          </p:txBody>
        </p:sp>
        <p:sp>
          <p:nvSpPr>
            <p:cNvPr id="35" name="Freeform 72"/>
            <p:cNvSpPr>
              <a:spLocks/>
            </p:cNvSpPr>
            <p:nvPr/>
          </p:nvSpPr>
          <p:spPr bwMode="gray">
            <a:xfrm>
              <a:off x="5227" y="327"/>
              <a:ext cx="111" cy="148"/>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w="9525">
              <a:noFill/>
              <a:round/>
              <a:headEnd/>
              <a:tailEnd/>
            </a:ln>
          </p:spPr>
          <p:txBody>
            <a:bodyPr/>
            <a:lstStyle/>
            <a:p>
              <a:pPr algn="ctr" fontAlgn="ctr">
                <a:spcBef>
                  <a:spcPct val="0"/>
                </a:spcBef>
                <a:spcAft>
                  <a:spcPct val="0"/>
                </a:spcAft>
                <a:defRPr/>
              </a:pPr>
              <a:endParaRPr kumimoji="1" lang="en-US" sz="1800" dirty="0">
                <a:solidFill>
                  <a:srgbClr val="000000"/>
                </a:solidFill>
                <a:latin typeface="ＭＳ Ｐゴシック" charset="-128"/>
              </a:endParaRPr>
            </a:p>
          </p:txBody>
        </p:sp>
        <p:sp>
          <p:nvSpPr>
            <p:cNvPr id="36" name="Freeform 73"/>
            <p:cNvSpPr>
              <a:spLocks/>
            </p:cNvSpPr>
            <p:nvPr/>
          </p:nvSpPr>
          <p:spPr bwMode="gray">
            <a:xfrm>
              <a:off x="5429" y="327"/>
              <a:ext cx="124" cy="151"/>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w="9525">
              <a:noFill/>
              <a:round/>
              <a:headEnd/>
              <a:tailEnd/>
            </a:ln>
          </p:spPr>
          <p:txBody>
            <a:bodyPr/>
            <a:lstStyle/>
            <a:p>
              <a:pPr algn="ctr" fontAlgn="ctr">
                <a:spcBef>
                  <a:spcPct val="0"/>
                </a:spcBef>
                <a:spcAft>
                  <a:spcPct val="0"/>
                </a:spcAft>
                <a:defRPr/>
              </a:pPr>
              <a:endParaRPr kumimoji="1" lang="en-US" sz="1800" dirty="0">
                <a:solidFill>
                  <a:srgbClr val="000000"/>
                </a:solidFill>
                <a:latin typeface="ＭＳ Ｐゴシック" charset="-128"/>
              </a:endParaRPr>
            </a:p>
          </p:txBody>
        </p:sp>
        <p:sp>
          <p:nvSpPr>
            <p:cNvPr id="37" name="Freeform 74"/>
            <p:cNvSpPr>
              <a:spLocks/>
            </p:cNvSpPr>
            <p:nvPr/>
          </p:nvSpPr>
          <p:spPr bwMode="gray">
            <a:xfrm>
              <a:off x="4994" y="327"/>
              <a:ext cx="125" cy="151"/>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w="9525">
              <a:noFill/>
              <a:round/>
              <a:headEnd/>
              <a:tailEnd/>
            </a:ln>
          </p:spPr>
          <p:txBody>
            <a:bodyPr/>
            <a:lstStyle/>
            <a:p>
              <a:pPr algn="ctr" fontAlgn="ctr">
                <a:spcBef>
                  <a:spcPct val="0"/>
                </a:spcBef>
                <a:spcAft>
                  <a:spcPct val="0"/>
                </a:spcAft>
                <a:defRPr/>
              </a:pPr>
              <a:endParaRPr kumimoji="1" lang="en-US" sz="1800" dirty="0">
                <a:solidFill>
                  <a:srgbClr val="000000"/>
                </a:solidFill>
                <a:latin typeface="ＭＳ Ｐゴシック" charset="-128"/>
              </a:endParaRPr>
            </a:p>
          </p:txBody>
        </p:sp>
        <p:sp>
          <p:nvSpPr>
            <p:cNvPr id="38" name="Freeform 75"/>
            <p:cNvSpPr>
              <a:spLocks/>
            </p:cNvSpPr>
            <p:nvPr/>
          </p:nvSpPr>
          <p:spPr bwMode="gray">
            <a:xfrm>
              <a:off x="5333" y="324"/>
              <a:ext cx="95" cy="154"/>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w="9525">
              <a:noFill/>
              <a:round/>
              <a:headEnd/>
              <a:tailEnd/>
            </a:ln>
          </p:spPr>
          <p:txBody>
            <a:bodyPr/>
            <a:lstStyle/>
            <a:p>
              <a:pPr algn="ctr" fontAlgn="ctr">
                <a:spcBef>
                  <a:spcPct val="0"/>
                </a:spcBef>
                <a:spcAft>
                  <a:spcPct val="0"/>
                </a:spcAft>
                <a:defRPr/>
              </a:pPr>
              <a:endParaRPr kumimoji="1" lang="en-US" sz="1800" dirty="0">
                <a:solidFill>
                  <a:srgbClr val="000000"/>
                </a:solidFill>
                <a:latin typeface="ＭＳ Ｐゴシック" charset="-128"/>
              </a:endParaRPr>
            </a:p>
          </p:txBody>
        </p:sp>
      </p:grpSp>
      <p:sp>
        <p:nvSpPr>
          <p:cNvPr id="647173" name="Rectangle 5"/>
          <p:cNvSpPr>
            <a:spLocks noGrp="1" noChangeArrowheads="1"/>
          </p:cNvSpPr>
          <p:nvPr>
            <p:ph type="subTitle" idx="1"/>
          </p:nvPr>
        </p:nvSpPr>
        <p:spPr>
          <a:xfrm>
            <a:off x="323851" y="4579938"/>
            <a:ext cx="7920038" cy="1784350"/>
          </a:xfrm>
        </p:spPr>
        <p:txBody>
          <a:bodyPr/>
          <a:lstStyle>
            <a:lvl1pPr marL="0" indent="0">
              <a:lnSpc>
                <a:spcPct val="100000"/>
              </a:lnSpc>
              <a:spcBef>
                <a:spcPct val="0"/>
              </a:spcBef>
              <a:spcAft>
                <a:spcPct val="0"/>
              </a:spcAft>
              <a:buFont typeface="Wingdings" pitchFamily="2" charset="2"/>
              <a:buNone/>
              <a:defRPr/>
            </a:lvl1pPr>
          </a:lstStyle>
          <a:p>
            <a:r>
              <a:rPr lang="en-US" altLang="ja-JP" smtClean="0"/>
              <a:t>Click to edit Master subtitle style</a:t>
            </a:r>
            <a:endParaRPr lang="en-US" altLang="ja-JP"/>
          </a:p>
        </p:txBody>
      </p:sp>
      <p:sp>
        <p:nvSpPr>
          <p:cNvPr id="647174" name="Rectangle 6"/>
          <p:cNvSpPr>
            <a:spLocks noGrp="1" noChangeArrowheads="1"/>
          </p:cNvSpPr>
          <p:nvPr>
            <p:ph type="ctrTitle"/>
          </p:nvPr>
        </p:nvSpPr>
        <p:spPr>
          <a:xfrm>
            <a:off x="323851" y="1738313"/>
            <a:ext cx="7920038" cy="2360612"/>
          </a:xfrm>
        </p:spPr>
        <p:txBody>
          <a:bodyPr anchor="b"/>
          <a:lstStyle>
            <a:lvl1pPr>
              <a:defRPr sz="4400">
                <a:solidFill>
                  <a:srgbClr val="FFFFFF"/>
                </a:solidFill>
              </a:defRPr>
            </a:lvl1pPr>
          </a:lstStyle>
          <a:p>
            <a:r>
              <a:rPr lang="en-US" altLang="ja-JP" smtClean="0"/>
              <a:t>Click to edit Master title style</a:t>
            </a:r>
            <a:endParaRPr lang="en-US" altLang="ja-JP"/>
          </a:p>
        </p:txBody>
      </p:sp>
    </p:spTree>
    <p:extLst>
      <p:ext uri="{BB962C8B-B14F-4D97-AF65-F5344CB8AC3E}">
        <p14:creationId xmlns:p14="http://schemas.microsoft.com/office/powerpoint/2010/main" val="3180931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r>
              <a:rPr lang="en-US" altLang="ja-JP" dirty="0" smtClean="0">
                <a:solidFill>
                  <a:srgbClr val="000000"/>
                </a:solidFill>
              </a:rPr>
              <a:t>ACM Smart Energy Grid Security (SEGS) Workshop 2013, Berlin, Germany</a:t>
            </a:r>
            <a:endParaRPr lang="en-US" altLang="ja-JP"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8CEE6AED-DAF5-44F0-91BE-C497B769AE21}"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330376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9577" y="-1588"/>
            <a:ext cx="2195513" cy="64643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8275" y="-1588"/>
            <a:ext cx="6438900" cy="64643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r>
              <a:rPr lang="en-US" altLang="ja-JP" dirty="0" smtClean="0">
                <a:solidFill>
                  <a:srgbClr val="000000"/>
                </a:solidFill>
              </a:rPr>
              <a:t>ACM Smart Energy Grid Security (SEGS) Workshop 2013, Berlin, Germany</a:t>
            </a:r>
            <a:endParaRPr lang="en-US" altLang="ja-JP"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363AD6C7-0908-4608-9B27-217915D20C10}"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125167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
        <p:nvSpPr>
          <p:cNvPr id="7" name="Footer Placeholder 6"/>
          <p:cNvSpPr>
            <a:spLocks noGrp="1"/>
          </p:cNvSpPr>
          <p:nvPr>
            <p:ph type="ftr" sz="quarter" idx="10"/>
          </p:nvPr>
        </p:nvSpPr>
        <p:spPr/>
        <p:txBody>
          <a:bodyPr/>
          <a:lstStyle/>
          <a:p>
            <a:pPr>
              <a:spcBef>
                <a:spcPct val="0"/>
              </a:spcBef>
              <a:spcAft>
                <a:spcPct val="0"/>
              </a:spcAft>
              <a:defRPr/>
            </a:pPr>
            <a:r>
              <a:rPr lang="en-US" altLang="ja-JP" dirty="0" smtClean="0">
                <a:solidFill>
                  <a:srgbClr val="000000"/>
                </a:solidFill>
              </a:rPr>
              <a:t>ACM Smart Energy Grid Security (SEGS) Workshop 2013, Berlin, Germany</a:t>
            </a:r>
            <a:endParaRPr lang="en-US" altLang="ja-JP" dirty="0">
              <a:solidFill>
                <a:srgbClr val="000000"/>
              </a:solidFill>
            </a:endParaRPr>
          </a:p>
        </p:txBody>
      </p:sp>
      <p:sp>
        <p:nvSpPr>
          <p:cNvPr id="8" name="Slide Number Placeholder 7"/>
          <p:cNvSpPr>
            <a:spLocks noGrp="1"/>
          </p:cNvSpPr>
          <p:nvPr>
            <p:ph type="sldNum" sz="quarter" idx="11"/>
          </p:nvPr>
        </p:nvSpPr>
        <p:spPr>
          <a:xfrm>
            <a:off x="136744" y="6661150"/>
            <a:ext cx="2133600" cy="196850"/>
          </a:xfrm>
        </p:spPr>
        <p:txBody>
          <a:bodyPr/>
          <a:lstStyle>
            <a:lvl1pPr algn="l">
              <a:defRPr/>
            </a:lvl1pPr>
          </a:lstStyle>
          <a:p>
            <a:pPr>
              <a:spcBef>
                <a:spcPct val="0"/>
              </a:spcBef>
              <a:spcAft>
                <a:spcPct val="0"/>
              </a:spcAft>
              <a:defRPr/>
            </a:pPr>
            <a:fld id="{1220E050-F7EC-493F-96F2-C2D0C793C8F8}" type="slidenum">
              <a:rPr lang="en-US" altLang="ja-JP" smtClean="0">
                <a:solidFill>
                  <a:srgbClr val="000000"/>
                </a:solidFill>
              </a:rPr>
              <a:pPr>
                <a:spcBef>
                  <a:spcPct val="0"/>
                </a:spcBef>
                <a:spcAft>
                  <a:spcPct val="0"/>
                </a:spcAft>
                <a:defRPr/>
              </a:pPr>
              <a:t>‹#›</a:t>
            </a:fld>
            <a:endParaRPr lang="en-US" altLang="ja-JP" dirty="0">
              <a:solidFill>
                <a:srgbClr val="000000"/>
              </a:solidFill>
            </a:endParaRPr>
          </a:p>
        </p:txBody>
      </p:sp>
    </p:spTree>
    <p:extLst>
      <p:ext uri="{BB962C8B-B14F-4D97-AF65-F5344CB8AC3E}">
        <p14:creationId xmlns:p14="http://schemas.microsoft.com/office/powerpoint/2010/main" val="1454024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r>
              <a:rPr lang="en-US" altLang="ja-JP" dirty="0" smtClean="0">
                <a:solidFill>
                  <a:srgbClr val="000000"/>
                </a:solidFill>
              </a:rPr>
              <a:t>ACM Smart Energy Grid Security (SEGS) Workshop 2013, Berlin, Germany</a:t>
            </a:r>
            <a:endParaRPr lang="en-US" altLang="ja-JP"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C4E8479-7627-47F9-AC12-243DFA318798}"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46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8277" y="869954"/>
            <a:ext cx="4316413"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088" y="869954"/>
            <a:ext cx="4318000"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r>
              <a:rPr lang="en-US" altLang="ja-JP" dirty="0" smtClean="0">
                <a:solidFill>
                  <a:srgbClr val="000000"/>
                </a:solidFill>
              </a:rPr>
              <a:t>ACM Smart Energy Grid Security (SEGS) Workshop 2013, Berlin, Germany</a:t>
            </a:r>
            <a:endParaRPr lang="en-US" altLang="ja-JP"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E2774228-E101-4F19-B627-FEC7B7A33068}"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349337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pPr>
              <a:defRPr/>
            </a:pPr>
            <a:r>
              <a:rPr lang="en-US" altLang="ja-JP" dirty="0" smtClean="0">
                <a:solidFill>
                  <a:srgbClr val="000000"/>
                </a:solidFill>
              </a:rPr>
              <a:t>ACM Smart Energy Grid Security (SEGS) Workshop 2013, Berlin, Germany</a:t>
            </a:r>
            <a:endParaRPr lang="en-US" altLang="ja-JP" dirty="0">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A5F68F17-FF17-42E9-AC65-7F0A2890248E}"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76497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pPr>
              <a:defRPr/>
            </a:pPr>
            <a:r>
              <a:rPr lang="en-US" altLang="ja-JP" dirty="0" smtClean="0">
                <a:solidFill>
                  <a:srgbClr val="000000"/>
                </a:solidFill>
              </a:rPr>
              <a:t>ACM Smart Energy Grid Security (SEGS) Workshop 2013, Berlin, Germany</a:t>
            </a:r>
            <a:endParaRPr lang="en-US" altLang="ja-JP" dirty="0">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0A5ED180-1FC6-4A63-8F89-C56AB9165CD1}"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46679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r>
              <a:rPr lang="en-US" altLang="ja-JP" dirty="0" smtClean="0">
                <a:solidFill>
                  <a:srgbClr val="000000"/>
                </a:solidFill>
              </a:rPr>
              <a:t>ACM Smart Energy Grid Security (SEGS) Workshop 2013, Berlin, Germany</a:t>
            </a:r>
            <a:endParaRPr lang="en-US" altLang="ja-JP" dirty="0">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81C87381-AF5F-42C9-8012-9D8CDF6B8FD3}"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826409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r>
              <a:rPr lang="en-US" altLang="ja-JP" dirty="0" smtClean="0">
                <a:solidFill>
                  <a:srgbClr val="000000"/>
                </a:solidFill>
              </a:rPr>
              <a:t>ACM Smart Energy Grid Security (SEGS) Workshop 2013, Berlin, Germany</a:t>
            </a:r>
            <a:endParaRPr lang="en-US" altLang="ja-JP"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8AD5BC17-79EE-4982-89E2-8981E64F3940}"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4211048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r>
              <a:rPr lang="en-US" altLang="ja-JP" dirty="0" smtClean="0">
                <a:solidFill>
                  <a:srgbClr val="000000"/>
                </a:solidFill>
              </a:rPr>
              <a:t>ACM Smart Energy Grid Security (SEGS) Workshop 2013, Berlin, Germany</a:t>
            </a:r>
            <a:endParaRPr lang="en-US" altLang="ja-JP"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E00E0050-71FA-41D5-8486-4B6B5CFE5CFB}"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057352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13" descr="ContentGray20_L150"/>
          <p:cNvPicPr>
            <a:picLocks noChangeAspect="1" noChangeArrowheads="1"/>
          </p:cNvPicPr>
          <p:nvPr/>
        </p:nvPicPr>
        <p:blipFill>
          <a:blip r:embed="rId13" cstate="print"/>
          <a:srcRect/>
          <a:stretch>
            <a:fillRect/>
          </a:stretch>
        </p:blipFill>
        <p:spPr bwMode="gray">
          <a:xfrm>
            <a:off x="0" y="0"/>
            <a:ext cx="9144000" cy="1073150"/>
          </a:xfrm>
          <a:prstGeom prst="rect">
            <a:avLst/>
          </a:prstGeom>
          <a:noFill/>
          <a:ln w="9525">
            <a:noFill/>
            <a:miter lim="800000"/>
            <a:headEnd/>
            <a:tailEnd/>
          </a:ln>
        </p:spPr>
      </p:pic>
      <p:grpSp>
        <p:nvGrpSpPr>
          <p:cNvPr id="2" name="Group 14"/>
          <p:cNvGrpSpPr>
            <a:grpSpLocks noChangeAspect="1"/>
          </p:cNvGrpSpPr>
          <p:nvPr/>
        </p:nvGrpSpPr>
        <p:grpSpPr bwMode="auto">
          <a:xfrm>
            <a:off x="7888290" y="79379"/>
            <a:ext cx="1176337" cy="657225"/>
            <a:chOff x="4969" y="50"/>
            <a:chExt cx="741" cy="414"/>
          </a:xfrm>
        </p:grpSpPr>
        <p:sp>
          <p:nvSpPr>
            <p:cNvPr id="646159" name="AutoShape 15"/>
            <p:cNvSpPr>
              <a:spLocks noChangeAspect="1" noChangeArrowheads="1" noTextEdit="1"/>
            </p:cNvSpPr>
            <p:nvPr/>
          </p:nvSpPr>
          <p:spPr bwMode="gray">
            <a:xfrm>
              <a:off x="4969" y="50"/>
              <a:ext cx="741" cy="414"/>
            </a:xfrm>
            <a:prstGeom prst="rect">
              <a:avLst/>
            </a:prstGeom>
            <a:noFill/>
            <a:ln w="9525">
              <a:noFill/>
              <a:miter lim="800000"/>
              <a:headEnd/>
              <a:tailEnd/>
            </a:ln>
          </p:spPr>
          <p:txBody>
            <a:bodyPr/>
            <a:lstStyle/>
            <a:p>
              <a:pPr algn="ctr" fontAlgn="ctr">
                <a:spcBef>
                  <a:spcPct val="0"/>
                </a:spcBef>
                <a:spcAft>
                  <a:spcPct val="0"/>
                </a:spcAft>
                <a:defRPr/>
              </a:pPr>
              <a:endParaRPr kumimoji="1" lang="en-US" sz="1800" dirty="0">
                <a:solidFill>
                  <a:srgbClr val="000000"/>
                </a:solidFill>
                <a:latin typeface="ＭＳ Ｐゴシック" charset="-128"/>
              </a:endParaRPr>
            </a:p>
          </p:txBody>
        </p:sp>
        <p:sp>
          <p:nvSpPr>
            <p:cNvPr id="646160" name="Freeform 16"/>
            <p:cNvSpPr>
              <a:spLocks/>
            </p:cNvSpPr>
            <p:nvPr/>
          </p:nvSpPr>
          <p:spPr bwMode="gray">
            <a:xfrm>
              <a:off x="5334" y="121"/>
              <a:ext cx="94" cy="72"/>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a:lstStyle/>
            <a:p>
              <a:pPr algn="ctr" fontAlgn="ctr">
                <a:spcBef>
                  <a:spcPct val="0"/>
                </a:spcBef>
                <a:spcAft>
                  <a:spcPct val="0"/>
                </a:spcAft>
                <a:defRPr/>
              </a:pPr>
              <a:endParaRPr kumimoji="1" lang="en-US" sz="1800" dirty="0">
                <a:solidFill>
                  <a:srgbClr val="000000"/>
                </a:solidFill>
                <a:latin typeface="ＭＳ Ｐゴシック" charset="-128"/>
              </a:endParaRPr>
            </a:p>
          </p:txBody>
        </p:sp>
        <p:sp>
          <p:nvSpPr>
            <p:cNvPr id="646161" name="Freeform 17"/>
            <p:cNvSpPr>
              <a:spLocks/>
            </p:cNvSpPr>
            <p:nvPr/>
          </p:nvSpPr>
          <p:spPr bwMode="gray">
            <a:xfrm>
              <a:off x="5180" y="200"/>
              <a:ext cx="65" cy="106"/>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a:lstStyle/>
            <a:p>
              <a:pPr algn="ctr" fontAlgn="ctr">
                <a:spcBef>
                  <a:spcPct val="0"/>
                </a:spcBef>
                <a:spcAft>
                  <a:spcPct val="0"/>
                </a:spcAft>
                <a:defRPr/>
              </a:pPr>
              <a:endParaRPr kumimoji="1" lang="en-US" sz="1800" dirty="0">
                <a:solidFill>
                  <a:srgbClr val="000000"/>
                </a:solidFill>
                <a:latin typeface="ＭＳ Ｐゴシック" charset="-128"/>
              </a:endParaRPr>
            </a:p>
          </p:txBody>
        </p:sp>
        <p:sp>
          <p:nvSpPr>
            <p:cNvPr id="646162" name="Freeform 18"/>
            <p:cNvSpPr>
              <a:spLocks/>
            </p:cNvSpPr>
            <p:nvPr/>
          </p:nvSpPr>
          <p:spPr bwMode="gray">
            <a:xfrm>
              <a:off x="5333" y="200"/>
              <a:ext cx="43" cy="148"/>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a:lstStyle/>
            <a:p>
              <a:pPr algn="ctr" fontAlgn="ctr">
                <a:spcBef>
                  <a:spcPct val="0"/>
                </a:spcBef>
                <a:spcAft>
                  <a:spcPct val="0"/>
                </a:spcAft>
                <a:defRPr/>
              </a:pPr>
              <a:endParaRPr kumimoji="1" lang="en-US" sz="1800" dirty="0">
                <a:solidFill>
                  <a:srgbClr val="000000"/>
                </a:solidFill>
                <a:latin typeface="ＭＳ Ｐゴシック" charset="-128"/>
              </a:endParaRPr>
            </a:p>
          </p:txBody>
        </p:sp>
        <p:sp>
          <p:nvSpPr>
            <p:cNvPr id="646163" name="Freeform 19"/>
            <p:cNvSpPr>
              <a:spLocks/>
            </p:cNvSpPr>
            <p:nvPr/>
          </p:nvSpPr>
          <p:spPr bwMode="gray">
            <a:xfrm>
              <a:off x="5380" y="200"/>
              <a:ext cx="33" cy="106"/>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a:lstStyle/>
            <a:p>
              <a:pPr algn="ctr" fontAlgn="ctr">
                <a:spcBef>
                  <a:spcPct val="0"/>
                </a:spcBef>
                <a:spcAft>
                  <a:spcPct val="0"/>
                </a:spcAft>
                <a:defRPr/>
              </a:pPr>
              <a:endParaRPr kumimoji="1" lang="en-US" sz="1800" dirty="0">
                <a:solidFill>
                  <a:srgbClr val="000000"/>
                </a:solidFill>
                <a:latin typeface="ＭＳ Ｐゴシック" charset="-128"/>
              </a:endParaRPr>
            </a:p>
          </p:txBody>
        </p:sp>
        <p:sp>
          <p:nvSpPr>
            <p:cNvPr id="646164" name="Freeform 20"/>
            <p:cNvSpPr>
              <a:spLocks/>
            </p:cNvSpPr>
            <p:nvPr/>
          </p:nvSpPr>
          <p:spPr bwMode="gray">
            <a:xfrm>
              <a:off x="5414" y="200"/>
              <a:ext cx="79" cy="106"/>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a:lstStyle/>
            <a:p>
              <a:pPr algn="ctr" fontAlgn="ctr">
                <a:spcBef>
                  <a:spcPct val="0"/>
                </a:spcBef>
                <a:spcAft>
                  <a:spcPct val="0"/>
                </a:spcAft>
                <a:defRPr/>
              </a:pPr>
              <a:endParaRPr kumimoji="1" lang="en-US" sz="1800" dirty="0">
                <a:solidFill>
                  <a:srgbClr val="000000"/>
                </a:solidFill>
                <a:latin typeface="ＭＳ Ｐゴシック" charset="-128"/>
              </a:endParaRPr>
            </a:p>
          </p:txBody>
        </p:sp>
        <p:sp>
          <p:nvSpPr>
            <p:cNvPr id="646165" name="Freeform 21"/>
            <p:cNvSpPr>
              <a:spLocks/>
            </p:cNvSpPr>
            <p:nvPr/>
          </p:nvSpPr>
          <p:spPr bwMode="gray">
            <a:xfrm>
              <a:off x="5558" y="200"/>
              <a:ext cx="88" cy="107"/>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a:lstStyle/>
            <a:p>
              <a:pPr algn="ctr" fontAlgn="ctr">
                <a:spcBef>
                  <a:spcPct val="0"/>
                </a:spcBef>
                <a:spcAft>
                  <a:spcPct val="0"/>
                </a:spcAft>
                <a:defRPr/>
              </a:pPr>
              <a:endParaRPr kumimoji="1" lang="en-US" sz="1800" dirty="0">
                <a:solidFill>
                  <a:srgbClr val="000000"/>
                </a:solidFill>
                <a:latin typeface="ＭＳ Ｐゴシック" charset="-128"/>
              </a:endParaRPr>
            </a:p>
          </p:txBody>
        </p:sp>
        <p:sp>
          <p:nvSpPr>
            <p:cNvPr id="646166" name="Freeform 22"/>
            <p:cNvSpPr>
              <a:spLocks/>
            </p:cNvSpPr>
            <p:nvPr/>
          </p:nvSpPr>
          <p:spPr bwMode="gray">
            <a:xfrm>
              <a:off x="5248" y="200"/>
              <a:ext cx="89" cy="108"/>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a:lstStyle/>
            <a:p>
              <a:pPr algn="ctr" fontAlgn="ctr">
                <a:spcBef>
                  <a:spcPct val="0"/>
                </a:spcBef>
                <a:spcAft>
                  <a:spcPct val="0"/>
                </a:spcAft>
                <a:defRPr/>
              </a:pPr>
              <a:endParaRPr kumimoji="1" lang="en-US" sz="1800" dirty="0">
                <a:solidFill>
                  <a:srgbClr val="000000"/>
                </a:solidFill>
                <a:latin typeface="ＭＳ Ｐゴシック" charset="-128"/>
              </a:endParaRPr>
            </a:p>
          </p:txBody>
        </p:sp>
        <p:sp>
          <p:nvSpPr>
            <p:cNvPr id="646167" name="Freeform 23"/>
            <p:cNvSpPr>
              <a:spLocks/>
            </p:cNvSpPr>
            <p:nvPr/>
          </p:nvSpPr>
          <p:spPr bwMode="gray">
            <a:xfrm>
              <a:off x="5489" y="198"/>
              <a:ext cx="69" cy="110"/>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a:lstStyle/>
            <a:p>
              <a:pPr algn="ctr" fontAlgn="ctr">
                <a:spcBef>
                  <a:spcPct val="0"/>
                </a:spcBef>
                <a:spcAft>
                  <a:spcPct val="0"/>
                </a:spcAft>
                <a:defRPr/>
              </a:pPr>
              <a:endParaRPr kumimoji="1" lang="en-US" sz="1800" dirty="0">
                <a:solidFill>
                  <a:srgbClr val="000000"/>
                </a:solidFill>
                <a:latin typeface="ＭＳ Ｐゴシック" charset="-128"/>
              </a:endParaRPr>
            </a:p>
          </p:txBody>
        </p:sp>
      </p:grpSp>
      <p:sp>
        <p:nvSpPr>
          <p:cNvPr id="646147" name="Rectangle 3"/>
          <p:cNvSpPr>
            <a:spLocks noGrp="1" noChangeArrowheads="1"/>
          </p:cNvSpPr>
          <p:nvPr>
            <p:ph type="ftr" sz="quarter" idx="3"/>
          </p:nvPr>
        </p:nvSpPr>
        <p:spPr bwMode="gray">
          <a:xfrm>
            <a:off x="5257801" y="6596067"/>
            <a:ext cx="3702050" cy="21748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fontAlgn="base">
              <a:defRPr kumimoji="0" sz="800" smtClean="0">
                <a:solidFill>
                  <a:schemeClr val="tx1"/>
                </a:solidFill>
                <a:latin typeface="+mn-lt"/>
                <a:ea typeface="ＭＳ Ｐゴシック" charset="-128"/>
              </a:defRPr>
            </a:lvl1pPr>
          </a:lstStyle>
          <a:p>
            <a:pPr>
              <a:spcBef>
                <a:spcPct val="0"/>
              </a:spcBef>
              <a:spcAft>
                <a:spcPct val="0"/>
              </a:spcAft>
              <a:defRPr/>
            </a:pPr>
            <a:r>
              <a:rPr lang="en-US" altLang="ja-JP" dirty="0" smtClean="0">
                <a:solidFill>
                  <a:srgbClr val="000000"/>
                </a:solidFill>
              </a:rPr>
              <a:t>ACM Smart Energy Grid Security (SEGS) Workshop 2013, Berlin, Germany</a:t>
            </a:r>
            <a:endParaRPr lang="en-US" altLang="ja-JP" dirty="0">
              <a:solidFill>
                <a:srgbClr val="000000"/>
              </a:solidFill>
            </a:endParaRPr>
          </a:p>
        </p:txBody>
      </p:sp>
      <p:sp>
        <p:nvSpPr>
          <p:cNvPr id="646148" name="Line 4"/>
          <p:cNvSpPr>
            <a:spLocks noChangeShapeType="1"/>
          </p:cNvSpPr>
          <p:nvPr/>
        </p:nvSpPr>
        <p:spPr bwMode="gray">
          <a:xfrm>
            <a:off x="0" y="6632575"/>
            <a:ext cx="9144000" cy="0"/>
          </a:xfrm>
          <a:prstGeom prst="line">
            <a:avLst/>
          </a:prstGeom>
          <a:noFill/>
          <a:ln w="12700">
            <a:solidFill>
              <a:srgbClr val="87867E"/>
            </a:solidFill>
            <a:round/>
            <a:headEnd/>
            <a:tailEnd/>
          </a:ln>
          <a:effectLst/>
        </p:spPr>
        <p:txBody>
          <a:bodyPr/>
          <a:lstStyle/>
          <a:p>
            <a:pPr algn="ctr" fontAlgn="ctr">
              <a:spcBef>
                <a:spcPct val="0"/>
              </a:spcBef>
              <a:spcAft>
                <a:spcPct val="0"/>
              </a:spcAft>
              <a:defRPr/>
            </a:pPr>
            <a:endParaRPr kumimoji="1" lang="en-US" sz="1800" dirty="0">
              <a:solidFill>
                <a:srgbClr val="000000"/>
              </a:solidFill>
              <a:latin typeface="ＭＳ Ｐゴシック" charset="-128"/>
            </a:endParaRPr>
          </a:p>
        </p:txBody>
      </p:sp>
      <p:sp>
        <p:nvSpPr>
          <p:cNvPr id="646150" name="Rectangle 6"/>
          <p:cNvSpPr>
            <a:spLocks noGrp="1" noChangeArrowheads="1"/>
          </p:cNvSpPr>
          <p:nvPr>
            <p:ph type="sldNum" sz="quarter" idx="4"/>
          </p:nvPr>
        </p:nvSpPr>
        <p:spPr bwMode="gray">
          <a:xfrm>
            <a:off x="136744" y="6661150"/>
            <a:ext cx="2133600" cy="1968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fontAlgn="base">
              <a:defRPr kumimoji="0" sz="800" smtClean="0">
                <a:solidFill>
                  <a:schemeClr val="tx1"/>
                </a:solidFill>
                <a:latin typeface="+mn-lt"/>
                <a:ea typeface="ＭＳ Ｐゴシック" charset="-128"/>
              </a:defRPr>
            </a:lvl1pPr>
          </a:lstStyle>
          <a:p>
            <a:pPr>
              <a:spcBef>
                <a:spcPct val="0"/>
              </a:spcBef>
              <a:spcAft>
                <a:spcPct val="0"/>
              </a:spcAft>
              <a:defRPr/>
            </a:pPr>
            <a:fld id="{1220E050-F7EC-493F-96F2-C2D0C793C8F8}" type="slidenum">
              <a:rPr lang="en-US" altLang="ja-JP" smtClean="0">
                <a:solidFill>
                  <a:srgbClr val="000000"/>
                </a:solidFill>
              </a:rPr>
              <a:pPr>
                <a:spcBef>
                  <a:spcPct val="0"/>
                </a:spcBef>
                <a:spcAft>
                  <a:spcPct val="0"/>
                </a:spcAft>
                <a:defRPr/>
              </a:pPr>
              <a:t>‹#›</a:t>
            </a:fld>
            <a:endParaRPr lang="en-US" altLang="ja-JP" dirty="0">
              <a:solidFill>
                <a:srgbClr val="000000"/>
              </a:solidFill>
            </a:endParaRPr>
          </a:p>
        </p:txBody>
      </p:sp>
      <p:sp>
        <p:nvSpPr>
          <p:cNvPr id="1032" name="Rectangle 7"/>
          <p:cNvSpPr>
            <a:spLocks noGrp="1" noChangeArrowheads="1"/>
          </p:cNvSpPr>
          <p:nvPr>
            <p:ph type="title"/>
          </p:nvPr>
        </p:nvSpPr>
        <p:spPr bwMode="gray">
          <a:xfrm>
            <a:off x="169865" y="-1588"/>
            <a:ext cx="7858125" cy="69373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ltLang="ja-JP" smtClean="0"/>
              <a:t>Master title</a:t>
            </a:r>
          </a:p>
        </p:txBody>
      </p:sp>
      <p:sp>
        <p:nvSpPr>
          <p:cNvPr id="1033" name="Rectangle 8"/>
          <p:cNvSpPr>
            <a:spLocks noGrp="1" noChangeArrowheads="1"/>
          </p:cNvSpPr>
          <p:nvPr>
            <p:ph type="body" idx="1"/>
          </p:nvPr>
        </p:nvSpPr>
        <p:spPr bwMode="gray">
          <a:xfrm>
            <a:off x="168277" y="869954"/>
            <a:ext cx="8786813" cy="55927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ja-JP" smtClean="0"/>
              <a:t>Headline Headline Headline Headline Headline Headline Headline Headline Headline Headline Headline Headline</a:t>
            </a:r>
          </a:p>
          <a:p>
            <a:pPr lvl="1"/>
            <a:r>
              <a:rPr lang="en-US" altLang="ja-JP" smtClean="0"/>
              <a:t>1st subhead 1st subhead 1st subhead 1st subhead 1st subhead 1st subhead 1st subhead 1st subhead 1st subhead 1st subhead </a:t>
            </a:r>
          </a:p>
          <a:p>
            <a:pPr lvl="2"/>
            <a:r>
              <a:rPr lang="en-US" altLang="ja-JP" smtClean="0"/>
              <a:t>2nd subhead 2nd subhead 2nd subhead 2nd subhead 2nd subhead 2nd subhead 2nd subhead 2nd subhead 2nd subhead 2nd subhead </a:t>
            </a:r>
          </a:p>
          <a:p>
            <a:pPr lvl="3"/>
            <a:r>
              <a:rPr lang="en-US" altLang="ja-JP" smtClean="0"/>
              <a:t>Text Text Text Text Text Text Text Text Text Text Text Text Text Text Text Text Text Text Text Text Text Text Text Text Text Text Text Text Text Text Text Text </a:t>
            </a:r>
          </a:p>
        </p:txBody>
      </p:sp>
    </p:spTree>
    <p:extLst>
      <p:ext uri="{BB962C8B-B14F-4D97-AF65-F5344CB8AC3E}">
        <p14:creationId xmlns:p14="http://schemas.microsoft.com/office/powerpoint/2010/main" val="19668935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fontAlgn="base" hangingPunct="1">
        <a:spcBef>
          <a:spcPct val="0"/>
        </a:spcBef>
        <a:spcAft>
          <a:spcPct val="0"/>
        </a:spcAft>
        <a:tabLst>
          <a:tab pos="3676559" algn="l"/>
        </a:tabLst>
        <a:defRPr kumimoji="1" sz="3200">
          <a:solidFill>
            <a:schemeClr val="tx2"/>
          </a:solidFill>
          <a:latin typeface="+mj-lt"/>
          <a:ea typeface="+mj-ea"/>
          <a:cs typeface="+mj-cs"/>
        </a:defRPr>
      </a:lvl1pPr>
      <a:lvl2pPr algn="l" rtl="0" eaLnBrk="1" fontAlgn="base" hangingPunct="1">
        <a:spcBef>
          <a:spcPct val="0"/>
        </a:spcBef>
        <a:spcAft>
          <a:spcPct val="0"/>
        </a:spcAft>
        <a:tabLst>
          <a:tab pos="3676559" algn="l"/>
        </a:tabLst>
        <a:defRPr kumimoji="1" sz="3200">
          <a:solidFill>
            <a:schemeClr val="tx2"/>
          </a:solidFill>
          <a:latin typeface="Arial" charset="0"/>
          <a:ea typeface="ＭＳ Ｐゴシック" charset="-128"/>
        </a:defRPr>
      </a:lvl2pPr>
      <a:lvl3pPr algn="l" rtl="0" eaLnBrk="1" fontAlgn="base" hangingPunct="1">
        <a:spcBef>
          <a:spcPct val="0"/>
        </a:spcBef>
        <a:spcAft>
          <a:spcPct val="0"/>
        </a:spcAft>
        <a:tabLst>
          <a:tab pos="3676559" algn="l"/>
        </a:tabLst>
        <a:defRPr kumimoji="1" sz="3200">
          <a:solidFill>
            <a:schemeClr val="tx2"/>
          </a:solidFill>
          <a:latin typeface="Arial" charset="0"/>
          <a:ea typeface="ＭＳ Ｐゴシック" charset="-128"/>
        </a:defRPr>
      </a:lvl3pPr>
      <a:lvl4pPr algn="l" rtl="0" eaLnBrk="1" fontAlgn="base" hangingPunct="1">
        <a:spcBef>
          <a:spcPct val="0"/>
        </a:spcBef>
        <a:spcAft>
          <a:spcPct val="0"/>
        </a:spcAft>
        <a:tabLst>
          <a:tab pos="3676559" algn="l"/>
        </a:tabLst>
        <a:defRPr kumimoji="1" sz="3200">
          <a:solidFill>
            <a:schemeClr val="tx2"/>
          </a:solidFill>
          <a:latin typeface="Arial" charset="0"/>
          <a:ea typeface="ＭＳ Ｐゴシック" charset="-128"/>
        </a:defRPr>
      </a:lvl4pPr>
      <a:lvl5pPr algn="l" rtl="0" eaLnBrk="1" fontAlgn="base" hangingPunct="1">
        <a:spcBef>
          <a:spcPct val="0"/>
        </a:spcBef>
        <a:spcAft>
          <a:spcPct val="0"/>
        </a:spcAft>
        <a:tabLst>
          <a:tab pos="3676559" algn="l"/>
        </a:tabLst>
        <a:defRPr kumimoji="1" sz="3200">
          <a:solidFill>
            <a:schemeClr val="tx2"/>
          </a:solidFill>
          <a:latin typeface="Arial" charset="0"/>
          <a:ea typeface="ＭＳ Ｐゴシック" charset="-128"/>
        </a:defRPr>
      </a:lvl5pPr>
      <a:lvl6pPr marL="457189" algn="l" rtl="0" eaLnBrk="1" fontAlgn="base" hangingPunct="1">
        <a:spcBef>
          <a:spcPct val="0"/>
        </a:spcBef>
        <a:spcAft>
          <a:spcPct val="0"/>
        </a:spcAft>
        <a:tabLst>
          <a:tab pos="3676559" algn="l"/>
        </a:tabLst>
        <a:defRPr kumimoji="1" sz="3200">
          <a:solidFill>
            <a:schemeClr val="tx2"/>
          </a:solidFill>
          <a:latin typeface="Arial" charset="0"/>
          <a:ea typeface="ＭＳ Ｐゴシック" charset="-128"/>
        </a:defRPr>
      </a:lvl6pPr>
      <a:lvl7pPr marL="914377" algn="l" rtl="0" eaLnBrk="1" fontAlgn="base" hangingPunct="1">
        <a:spcBef>
          <a:spcPct val="0"/>
        </a:spcBef>
        <a:spcAft>
          <a:spcPct val="0"/>
        </a:spcAft>
        <a:tabLst>
          <a:tab pos="3676559" algn="l"/>
        </a:tabLst>
        <a:defRPr kumimoji="1" sz="3200">
          <a:solidFill>
            <a:schemeClr val="tx2"/>
          </a:solidFill>
          <a:latin typeface="Arial" charset="0"/>
          <a:ea typeface="ＭＳ Ｐゴシック" charset="-128"/>
        </a:defRPr>
      </a:lvl7pPr>
      <a:lvl8pPr marL="1371566" algn="l" rtl="0" eaLnBrk="1" fontAlgn="base" hangingPunct="1">
        <a:spcBef>
          <a:spcPct val="0"/>
        </a:spcBef>
        <a:spcAft>
          <a:spcPct val="0"/>
        </a:spcAft>
        <a:tabLst>
          <a:tab pos="3676559" algn="l"/>
        </a:tabLst>
        <a:defRPr kumimoji="1" sz="3200">
          <a:solidFill>
            <a:schemeClr val="tx2"/>
          </a:solidFill>
          <a:latin typeface="Arial" charset="0"/>
          <a:ea typeface="ＭＳ Ｐゴシック" charset="-128"/>
        </a:defRPr>
      </a:lvl8pPr>
      <a:lvl9pPr marL="1828754" algn="l" rtl="0" eaLnBrk="1" fontAlgn="base" hangingPunct="1">
        <a:spcBef>
          <a:spcPct val="0"/>
        </a:spcBef>
        <a:spcAft>
          <a:spcPct val="0"/>
        </a:spcAft>
        <a:tabLst>
          <a:tab pos="3676559" algn="l"/>
        </a:tabLst>
        <a:defRPr kumimoji="1" sz="3200">
          <a:solidFill>
            <a:schemeClr val="tx2"/>
          </a:solidFill>
          <a:latin typeface="Arial" charset="0"/>
          <a:ea typeface="ＭＳ Ｐゴシック" charset="-128"/>
        </a:defRPr>
      </a:lvl9pPr>
    </p:titleStyle>
    <p:bodyStyle>
      <a:lvl1pPr marL="290506" indent="-290506" algn="l" defTabSz="457189"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11" indent="-242882" algn="l" defTabSz="457189"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19" indent="-138110" algn="l" defTabSz="457189" rtl="0" eaLnBrk="1" fontAlgn="base" hangingPunct="1">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388" indent="-134935" algn="l" defTabSz="457189"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4993" indent="365116" algn="l" defTabSz="457189" rtl="0" eaLnBrk="1" fontAlgn="base" hangingPunct="1">
        <a:spcBef>
          <a:spcPct val="0"/>
        </a:spcBef>
        <a:spcAft>
          <a:spcPct val="0"/>
        </a:spcAft>
        <a:buBlip>
          <a:blip r:embed="rId14"/>
        </a:buBlip>
        <a:defRPr kumimoji="1" sz="2000">
          <a:solidFill>
            <a:srgbClr val="000000"/>
          </a:solidFill>
          <a:latin typeface="+mn-lt"/>
          <a:ea typeface="+mn-ea"/>
          <a:cs typeface="+mn-cs"/>
        </a:defRPr>
      </a:lvl5pPr>
      <a:lvl6pPr marL="2762182" indent="365116" algn="l" defTabSz="457189" rtl="0" eaLnBrk="1" fontAlgn="base" hangingPunct="1">
        <a:spcBef>
          <a:spcPct val="0"/>
        </a:spcBef>
        <a:spcAft>
          <a:spcPct val="0"/>
        </a:spcAft>
        <a:buBlip>
          <a:blip r:embed="rId14"/>
        </a:buBlip>
        <a:defRPr kumimoji="1" sz="2000">
          <a:solidFill>
            <a:srgbClr val="000000"/>
          </a:solidFill>
          <a:latin typeface="+mn-lt"/>
          <a:ea typeface="+mn-ea"/>
          <a:cs typeface="+mn-cs"/>
        </a:defRPr>
      </a:lvl6pPr>
      <a:lvl7pPr marL="3219370" indent="365116" algn="l" defTabSz="457189" rtl="0" eaLnBrk="1" fontAlgn="base" hangingPunct="1">
        <a:spcBef>
          <a:spcPct val="0"/>
        </a:spcBef>
        <a:spcAft>
          <a:spcPct val="0"/>
        </a:spcAft>
        <a:buBlip>
          <a:blip r:embed="rId14"/>
        </a:buBlip>
        <a:defRPr kumimoji="1" sz="2000">
          <a:solidFill>
            <a:srgbClr val="000000"/>
          </a:solidFill>
          <a:latin typeface="+mn-lt"/>
          <a:ea typeface="+mn-ea"/>
          <a:cs typeface="+mn-cs"/>
        </a:defRPr>
      </a:lvl7pPr>
      <a:lvl8pPr marL="3676559" indent="365116" algn="l" defTabSz="457189" rtl="0" eaLnBrk="1" fontAlgn="base" hangingPunct="1">
        <a:spcBef>
          <a:spcPct val="0"/>
        </a:spcBef>
        <a:spcAft>
          <a:spcPct val="0"/>
        </a:spcAft>
        <a:buBlip>
          <a:blip r:embed="rId14"/>
        </a:buBlip>
        <a:defRPr kumimoji="1" sz="2000">
          <a:solidFill>
            <a:srgbClr val="000000"/>
          </a:solidFill>
          <a:latin typeface="+mn-lt"/>
          <a:ea typeface="+mn-ea"/>
          <a:cs typeface="+mn-cs"/>
        </a:defRPr>
      </a:lvl8pPr>
      <a:lvl9pPr marL="4133747" indent="365116" algn="l" defTabSz="457189" rtl="0" eaLnBrk="1" fontAlgn="base" hangingPunct="1">
        <a:spcBef>
          <a:spcPct val="0"/>
        </a:spcBef>
        <a:spcAft>
          <a:spcPct val="0"/>
        </a:spcAft>
        <a:buBlip>
          <a:blip r:embed="rId14"/>
        </a:buBlip>
        <a:defRPr kumimoji="1" sz="2000">
          <a:solidFill>
            <a:srgbClr val="000000"/>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mailto:dmashima@us.fujitsu.com" TargetMode="External"/><Relationship Id="rId2" Type="http://schemas.openxmlformats.org/officeDocument/2006/relationships/hyperlink" Target="mailto:lahoti2@Illinois.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Gaurav Lahoti</a:t>
            </a:r>
          </a:p>
          <a:p>
            <a:r>
              <a:rPr lang="en-US" sz="2000" dirty="0"/>
              <a:t>University of Illinois at Urbana-Champaign, IL, USA</a:t>
            </a:r>
          </a:p>
          <a:p>
            <a:endParaRPr lang="en-US" sz="2000" dirty="0"/>
          </a:p>
          <a:p>
            <a:r>
              <a:rPr lang="en-US" dirty="0"/>
              <a:t>Daisuke </a:t>
            </a:r>
            <a:r>
              <a:rPr lang="en-US" dirty="0" smtClean="0"/>
              <a:t>Mashima</a:t>
            </a:r>
          </a:p>
          <a:p>
            <a:r>
              <a:rPr lang="en-US" dirty="0" smtClean="0"/>
              <a:t>Wei-Peng Chen</a:t>
            </a:r>
            <a:endParaRPr lang="en-US" dirty="0"/>
          </a:p>
          <a:p>
            <a:r>
              <a:rPr lang="en-US" sz="2000" dirty="0"/>
              <a:t>Fujitsu Laboratories of America Inc., USA</a:t>
            </a:r>
          </a:p>
        </p:txBody>
      </p:sp>
      <p:sp>
        <p:nvSpPr>
          <p:cNvPr id="3" name="Title 2"/>
          <p:cNvSpPr>
            <a:spLocks noGrp="1"/>
          </p:cNvSpPr>
          <p:nvPr>
            <p:ph type="ctrTitle"/>
          </p:nvPr>
        </p:nvSpPr>
        <p:spPr>
          <a:xfrm>
            <a:off x="76200" y="1738314"/>
            <a:ext cx="8839200" cy="2360612"/>
          </a:xfrm>
        </p:spPr>
        <p:txBody>
          <a:bodyPr/>
          <a:lstStyle/>
          <a:p>
            <a:r>
              <a:rPr lang="en-US" sz="4000" dirty="0"/>
              <a:t>Customer-centric Energy Usage Data Management and Sharing in Smart Grid Systems</a:t>
            </a:r>
          </a:p>
        </p:txBody>
      </p:sp>
    </p:spTree>
    <p:extLst>
      <p:ext uri="{BB962C8B-B14F-4D97-AF65-F5344CB8AC3E}">
        <p14:creationId xmlns:p14="http://schemas.microsoft.com/office/powerpoint/2010/main" val="1608808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68277" y="869951"/>
            <a:ext cx="8786813" cy="4511384"/>
          </a:xfrm>
          <a:prstGeom prst="rect">
            <a:avLst/>
          </a:prstGeom>
        </p:spPr>
        <p:txBody>
          <a:bodyPr/>
          <a:lstStyle>
            <a:lvl1pPr marL="290513" indent="-290513" algn="l" defTabSz="457200"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1" fontAlgn="base" hangingPunct="1">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r>
              <a:rPr lang="en-US" dirty="0" smtClean="0"/>
              <a:t>Key is per customer and it allows </a:t>
            </a:r>
            <a:r>
              <a:rPr lang="en-US" dirty="0"/>
              <a:t>mapping of identical meter reading values </a:t>
            </a:r>
            <a:r>
              <a:rPr lang="en-US" dirty="0" smtClean="0"/>
              <a:t>to same hash values for one customer</a:t>
            </a:r>
            <a:endParaRPr lang="en-US" dirty="0"/>
          </a:p>
          <a:p>
            <a:pPr lvl="1"/>
            <a:r>
              <a:rPr lang="en-US" kern="0" dirty="0"/>
              <a:t>A malicious entity can </a:t>
            </a:r>
            <a:r>
              <a:rPr lang="en-US" kern="0" dirty="0" smtClean="0"/>
              <a:t>construct a meter reading to hash table </a:t>
            </a:r>
            <a:r>
              <a:rPr lang="en-US" kern="0" dirty="0"/>
              <a:t>for each customer as the search space is small</a:t>
            </a:r>
          </a:p>
          <a:p>
            <a:endParaRPr lang="en-US" kern="0" dirty="0"/>
          </a:p>
          <a:p>
            <a:r>
              <a:rPr lang="en-US" dirty="0">
                <a:solidFill>
                  <a:srgbClr val="00B050"/>
                </a:solidFill>
              </a:rPr>
              <a:t>Random Initialization Vector (IV) and Counters</a:t>
            </a:r>
            <a:endParaRPr lang="en-US" kern="0" dirty="0">
              <a:solidFill>
                <a:srgbClr val="00B050"/>
              </a:solidFill>
            </a:endParaRPr>
          </a:p>
          <a:p>
            <a:pPr lvl="1"/>
            <a:r>
              <a:rPr lang="en-US" dirty="0"/>
              <a:t>Ensures that no two same data values of the same customer result in the same hash value</a:t>
            </a:r>
          </a:p>
          <a:p>
            <a:pPr lvl="1"/>
            <a:r>
              <a:rPr lang="en-US" dirty="0"/>
              <a:t>One IV is generated for each data file</a:t>
            </a:r>
            <a:endParaRPr lang="en-US" kern="0" dirty="0"/>
          </a:p>
          <a:p>
            <a:pPr lvl="1"/>
            <a:r>
              <a:rPr lang="en-US" dirty="0"/>
              <a:t>IV is incremented by 1 for each data </a:t>
            </a:r>
            <a:r>
              <a:rPr lang="en-US" dirty="0" smtClean="0"/>
              <a:t>block</a:t>
            </a:r>
            <a:endParaRPr lang="en-US" kern="0" dirty="0"/>
          </a:p>
        </p:txBody>
      </p:sp>
      <p:sp>
        <p:nvSpPr>
          <p:cNvPr id="7" name="Content Placeholder 2"/>
          <p:cNvSpPr txBox="1">
            <a:spLocks/>
          </p:cNvSpPr>
          <p:nvPr/>
        </p:nvSpPr>
        <p:spPr>
          <a:xfrm>
            <a:off x="76200" y="655640"/>
            <a:ext cx="9067800" cy="5592763"/>
          </a:xfrm>
          <a:prstGeom prst="rect">
            <a:avLst/>
          </a:prstGeom>
        </p:spPr>
        <p:txBody>
          <a:bodyPr/>
          <a:lstStyle>
            <a:lvl1pPr marL="290513" indent="-290513" algn="l" defTabSz="457200"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1" fontAlgn="base" hangingPunct="1">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endParaRPr lang="en-US" dirty="0"/>
          </a:p>
        </p:txBody>
      </p:sp>
      <p:sp>
        <p:nvSpPr>
          <p:cNvPr id="6" name="Content Placeholder 2"/>
          <p:cNvSpPr txBox="1">
            <a:spLocks/>
          </p:cNvSpPr>
          <p:nvPr/>
        </p:nvSpPr>
        <p:spPr>
          <a:xfrm>
            <a:off x="168277" y="2895601"/>
            <a:ext cx="8786813" cy="2940051"/>
          </a:xfrm>
          <a:prstGeom prst="rect">
            <a:avLst/>
          </a:prstGeom>
        </p:spPr>
        <p:txBody>
          <a:bodyPr/>
          <a:lstStyle>
            <a:lvl1pPr marL="290513" indent="-290513" algn="l" defTabSz="457200"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1" fontAlgn="base" hangingPunct="1">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endParaRPr lang="en-US" kern="0" dirty="0"/>
          </a:p>
        </p:txBody>
      </p:sp>
      <mc:AlternateContent xmlns:mc="http://schemas.openxmlformats.org/markup-compatibility/2006" xmlns:a14="http://schemas.microsoft.com/office/drawing/2010/main">
        <mc:Choice Requires="a14">
          <p:sp>
            <p:nvSpPr>
              <p:cNvPr id="8" name="TextBox 7"/>
              <p:cNvSpPr txBox="1"/>
              <p:nvPr/>
            </p:nvSpPr>
            <p:spPr>
              <a:xfrm>
                <a:off x="2162288" y="5233817"/>
                <a:ext cx="4819424" cy="439736"/>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2000" i="1" smtClean="0">
                          <a:latin typeface="Cambria Math"/>
                        </a:rPr>
                        <m:t>𝐻</m:t>
                      </m:r>
                      <m:r>
                        <a:rPr lang="en-US" sz="2000" b="0" i="1" baseline="-25000" smtClean="0">
                          <a:latin typeface="Cambria Math" panose="02040503050406030204" pitchFamily="18" charset="0"/>
                        </a:rPr>
                        <m:t>𝑘</m:t>
                      </m:r>
                      <m:d>
                        <m:dPr>
                          <m:ctrlPr>
                            <a:rPr lang="en-US" sz="2000" i="1">
                              <a:latin typeface="Cambria Math"/>
                            </a:rPr>
                          </m:ctrlPr>
                        </m:dPr>
                        <m:e>
                          <m:r>
                            <a:rPr lang="en-US" sz="2000" i="1" smtClean="0">
                              <a:latin typeface="Cambria Math"/>
                            </a:rPr>
                            <m:t>𝐷</m:t>
                          </m:r>
                          <m:r>
                            <a:rPr lang="en-US" sz="2000" i="1" smtClean="0">
                              <a:latin typeface="Cambria Math"/>
                            </a:rPr>
                            <m:t>,</m:t>
                          </m:r>
                          <m:r>
                            <a:rPr lang="en-US" sz="2000" i="1" smtClean="0">
                              <a:latin typeface="Cambria Math"/>
                            </a:rPr>
                            <m:t>𝐼𝑉</m:t>
                          </m:r>
                          <m:r>
                            <a:rPr lang="en-US" sz="2000" i="1" smtClean="0">
                              <a:latin typeface="Cambria Math"/>
                            </a:rPr>
                            <m:t>,</m:t>
                          </m:r>
                          <m:r>
                            <a:rPr lang="en-US" sz="2000" i="1" smtClean="0">
                              <a:latin typeface="Cambria Math"/>
                            </a:rPr>
                            <m:t>𝑖</m:t>
                          </m:r>
                        </m:e>
                      </m:d>
                      <m:r>
                        <a:rPr lang="en-US" sz="2000" i="1">
                          <a:latin typeface="Cambria Math"/>
                        </a:rPr>
                        <m:t>=</m:t>
                      </m:r>
                      <m:r>
                        <a:rPr lang="en-US" sz="2000" i="1">
                          <a:latin typeface="Cambria Math"/>
                        </a:rPr>
                        <m:t>𝑀</m:t>
                      </m:r>
                      <m:r>
                        <a:rPr lang="en-US" sz="2000" i="1">
                          <a:latin typeface="Cambria Math"/>
                        </a:rPr>
                        <m:t>(</m:t>
                      </m:r>
                      <m:r>
                        <a:rPr lang="en-US" sz="2000" i="1">
                          <a:latin typeface="Cambria Math"/>
                        </a:rPr>
                        <m:t>𝐷</m:t>
                      </m:r>
                      <m:r>
                        <a:rPr lang="en-US" sz="2000" i="1">
                          <a:latin typeface="Cambria Math"/>
                        </a:rPr>
                        <m:t>, </m:t>
                      </m:r>
                      <m:d>
                        <m:dPr>
                          <m:ctrlPr>
                            <a:rPr lang="en-US" sz="2000" i="1">
                              <a:latin typeface="Cambria Math"/>
                            </a:rPr>
                          </m:ctrlPr>
                        </m:dPr>
                        <m:e>
                          <m:r>
                            <a:rPr lang="en-US" sz="2000" i="1">
                              <a:latin typeface="Cambria Math"/>
                            </a:rPr>
                            <m:t>𝐾</m:t>
                          </m:r>
                          <m:r>
                            <a:rPr lang="en-US" sz="2000" i="1">
                              <a:latin typeface="Cambria Math"/>
                              <a:ea typeface="Cambria Math"/>
                            </a:rPr>
                            <m:t>⊕</m:t>
                          </m:r>
                          <m:d>
                            <m:dPr>
                              <m:ctrlPr>
                                <a:rPr lang="en-US" sz="2000" i="1">
                                  <a:latin typeface="Cambria Math"/>
                                  <a:ea typeface="Cambria Math"/>
                                </a:rPr>
                              </m:ctrlPr>
                            </m:dPr>
                            <m:e>
                              <m:r>
                                <a:rPr lang="en-US" sz="2000" i="1">
                                  <a:latin typeface="Cambria Math"/>
                                  <a:ea typeface="Cambria Math"/>
                                </a:rPr>
                                <m:t>𝐼𝑉</m:t>
                              </m:r>
                              <m:r>
                                <a:rPr lang="en-US" sz="2000" i="1">
                                  <a:latin typeface="Cambria Math"/>
                                  <a:ea typeface="Cambria Math"/>
                                </a:rPr>
                                <m:t>+</m:t>
                              </m:r>
                              <m:r>
                                <a:rPr lang="en-US" sz="2000" i="1">
                                  <a:latin typeface="Cambria Math"/>
                                  <a:ea typeface="Cambria Math"/>
                                </a:rPr>
                                <m:t>𝑖</m:t>
                              </m:r>
                            </m:e>
                          </m:d>
                        </m:e>
                      </m:d>
                      <m:r>
                        <a:rPr lang="en-US" sz="2000" i="1">
                          <a:latin typeface="Cambria Math"/>
                          <a:ea typeface="Cambria Math"/>
                        </a:rPr>
                        <m:t>)</m:t>
                      </m:r>
                    </m:oMath>
                  </m:oMathPara>
                </a14:m>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2162288" y="5233817"/>
                <a:ext cx="4819424" cy="439736"/>
              </a:xfrm>
              <a:prstGeom prst="rect">
                <a:avLst/>
              </a:prstGeom>
              <a:blipFill rotWithShape="0">
                <a:blip r:embed="rId3"/>
                <a:stretch>
                  <a:fillRect b="-9722"/>
                </a:stretch>
              </a:blipFill>
            </p:spPr>
            <p:txBody>
              <a:bodyPr/>
              <a:lstStyle/>
              <a:p>
                <a:r>
                  <a:rPr lang="en-US">
                    <a:noFill/>
                  </a:rPr>
                  <a:t> </a:t>
                </a:r>
              </a:p>
            </p:txBody>
          </p:sp>
        </mc:Fallback>
      </mc:AlternateContent>
      <p:sp>
        <p:nvSpPr>
          <p:cNvPr id="9" name="Content Placeholder 2"/>
          <p:cNvSpPr txBox="1">
            <a:spLocks/>
          </p:cNvSpPr>
          <p:nvPr/>
        </p:nvSpPr>
        <p:spPr>
          <a:xfrm>
            <a:off x="2757091" y="5697827"/>
            <a:ext cx="3629819" cy="434975"/>
          </a:xfrm>
          <a:prstGeom prst="rect">
            <a:avLst/>
          </a:prstGeom>
        </p:spPr>
        <p:txBody>
          <a:bodyPr/>
          <a:lstStyle>
            <a:lvl1pPr marL="290513" indent="-290513" algn="l" defTabSz="457200"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1" fontAlgn="base" hangingPunct="1">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algn="ctr">
              <a:buNone/>
            </a:pPr>
            <a:r>
              <a:rPr lang="en-US" sz="1800" i="1" kern="0" dirty="0"/>
              <a:t>Hash Function for the leaf nodes</a:t>
            </a:r>
            <a:endParaRPr lang="en-US" i="1" kern="0" dirty="0"/>
          </a:p>
        </p:txBody>
      </p:sp>
      <p:sp>
        <p:nvSpPr>
          <p:cNvPr id="13" name="Title 1"/>
          <p:cNvSpPr>
            <a:spLocks noGrp="1"/>
          </p:cNvSpPr>
          <p:nvPr>
            <p:ph type="title"/>
          </p:nvPr>
        </p:nvSpPr>
        <p:spPr>
          <a:xfrm>
            <a:off x="169863" y="-1588"/>
            <a:ext cx="7858125" cy="693738"/>
          </a:xfrm>
        </p:spPr>
        <p:txBody>
          <a:bodyPr/>
          <a:lstStyle/>
          <a:p>
            <a:r>
              <a:rPr lang="en-US" dirty="0"/>
              <a:t>Brute Force Attack </a:t>
            </a:r>
            <a:r>
              <a:rPr lang="en-US" dirty="0" smtClean="0"/>
              <a:t>- II</a:t>
            </a:r>
            <a:endParaRPr lang="en-US" dirty="0"/>
          </a:p>
        </p:txBody>
      </p:sp>
      <p:sp>
        <p:nvSpPr>
          <p:cNvPr id="2" name="Footer Placeholder 1"/>
          <p:cNvSpPr>
            <a:spLocks noGrp="1"/>
          </p:cNvSpPr>
          <p:nvPr>
            <p:ph type="ftr" sz="quarter" idx="10"/>
          </p:nvPr>
        </p:nvSpPr>
        <p:spPr/>
        <p:txBody>
          <a:bodyPr/>
          <a:lstStyle/>
          <a:p>
            <a:pPr>
              <a:defRPr/>
            </a:pPr>
            <a:r>
              <a:rPr lang="en-US" altLang="ja-JP" smtClean="0">
                <a:solidFill>
                  <a:srgbClr val="000000"/>
                </a:solidFill>
              </a:rPr>
              <a:t>ACM Smart Energy Grid Security (SEGS) Workshop 2013, Berlin, Germany</a:t>
            </a:r>
            <a:endParaRPr lang="en-US" altLang="ja-JP">
              <a:solidFill>
                <a:srgbClr val="000000"/>
              </a:solidFill>
            </a:endParaRPr>
          </a:p>
        </p:txBody>
      </p:sp>
      <p:sp>
        <p:nvSpPr>
          <p:cNvPr id="3" name="Slide Number Placeholder 2"/>
          <p:cNvSpPr>
            <a:spLocks noGrp="1"/>
          </p:cNvSpPr>
          <p:nvPr>
            <p:ph type="sldNum" sz="quarter" idx="11"/>
          </p:nvPr>
        </p:nvSpPr>
        <p:spPr/>
        <p:txBody>
          <a:bodyPr/>
          <a:lstStyle/>
          <a:p>
            <a:pPr>
              <a:defRPr/>
            </a:pPr>
            <a:fld id="{0A5ED180-1FC6-4A63-8F89-C56AB9165CD1}" type="slidenum">
              <a:rPr lang="en-US" altLang="ja-JP" smtClean="0">
                <a:solidFill>
                  <a:srgbClr val="000000"/>
                </a:solidFill>
              </a:rPr>
              <a:pPr>
                <a:defRPr/>
              </a:pPr>
              <a:t>10</a:t>
            </a:fld>
            <a:endParaRPr lang="en-US" altLang="ja-JP">
              <a:solidFill>
                <a:srgbClr val="000000"/>
              </a:solidFill>
            </a:endParaRPr>
          </a:p>
        </p:txBody>
      </p:sp>
    </p:spTree>
    <p:extLst>
      <p:ext uri="{BB962C8B-B14F-4D97-AF65-F5344CB8AC3E}">
        <p14:creationId xmlns:p14="http://schemas.microsoft.com/office/powerpoint/2010/main" val="3564570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277" y="11724"/>
            <a:ext cx="7858125" cy="693739"/>
          </a:xfrm>
        </p:spPr>
        <p:txBody>
          <a:bodyPr/>
          <a:lstStyle/>
          <a:p>
            <a:r>
              <a:rPr lang="en-US" dirty="0" smtClean="0"/>
              <a:t>Verifiable </a:t>
            </a:r>
            <a:r>
              <a:rPr lang="en-US" dirty="0"/>
              <a:t>Redaction of </a:t>
            </a:r>
            <a:r>
              <a:rPr lang="en-US" dirty="0" smtClean="0"/>
              <a:t>Energy Usage </a:t>
            </a:r>
            <a:r>
              <a:rPr lang="en-US" dirty="0"/>
              <a:t>Data</a:t>
            </a:r>
          </a:p>
        </p:txBody>
      </p:sp>
      <p:sp>
        <p:nvSpPr>
          <p:cNvPr id="4" name="Content Placeholder 2"/>
          <p:cNvSpPr txBox="1">
            <a:spLocks/>
          </p:cNvSpPr>
          <p:nvPr/>
        </p:nvSpPr>
        <p:spPr>
          <a:xfrm>
            <a:off x="168277" y="5943600"/>
            <a:ext cx="8786813" cy="685800"/>
          </a:xfrm>
          <a:prstGeom prst="rect">
            <a:avLst/>
          </a:prstGeom>
        </p:spPr>
        <p:txBody>
          <a:bodyPr/>
          <a:lstStyle>
            <a:lvl1pPr marL="290513" indent="-290513" algn="l" defTabSz="457200"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1" fontAlgn="base" hangingPunct="1">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algn="ctr">
              <a:buNone/>
            </a:pPr>
            <a:r>
              <a:rPr lang="en-US" sz="2000" i="1" dirty="0"/>
              <a:t>Verifiable, </a:t>
            </a:r>
            <a:r>
              <a:rPr lang="en-US" sz="2000" i="1" dirty="0" err="1"/>
              <a:t>Redactable</a:t>
            </a:r>
            <a:r>
              <a:rPr lang="en-US" sz="2000" i="1" dirty="0"/>
              <a:t> Energy Usage Data based on </a:t>
            </a:r>
            <a:r>
              <a:rPr lang="en-US" sz="2000" i="1" dirty="0" err="1"/>
              <a:t>Merkle</a:t>
            </a:r>
            <a:r>
              <a:rPr lang="en-US" sz="2000" i="1" dirty="0"/>
              <a:t> Hash Tree</a:t>
            </a:r>
            <a:endParaRPr lang="en-US" sz="2000" i="1" kern="0" dirty="0"/>
          </a:p>
        </p:txBody>
      </p:sp>
      <p:sp>
        <p:nvSpPr>
          <p:cNvPr id="7" name="Content Placeholder 2"/>
          <p:cNvSpPr txBox="1">
            <a:spLocks/>
          </p:cNvSpPr>
          <p:nvPr/>
        </p:nvSpPr>
        <p:spPr>
          <a:xfrm>
            <a:off x="76200" y="655640"/>
            <a:ext cx="9067800" cy="5592763"/>
          </a:xfrm>
          <a:prstGeom prst="rect">
            <a:avLst/>
          </a:prstGeom>
        </p:spPr>
        <p:txBody>
          <a:bodyPr/>
          <a:lstStyle>
            <a:lvl1pPr marL="290513" indent="-290513" algn="l" defTabSz="457200"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1" fontAlgn="base" hangingPunct="1">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endParaRPr lang="en-US" dirty="0"/>
          </a:p>
        </p:txBody>
      </p:sp>
      <p:pic>
        <p:nvPicPr>
          <p:cNvPr id="3074" name="Picture 2" descr="C:\Users\glahoti\Desktop\Hash Tree Hidd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704" y="926125"/>
            <a:ext cx="8933099" cy="4788877"/>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0"/>
          </p:nvPr>
        </p:nvSpPr>
        <p:spPr/>
        <p:txBody>
          <a:bodyPr/>
          <a:lstStyle/>
          <a:p>
            <a:pPr>
              <a:defRPr/>
            </a:pPr>
            <a:r>
              <a:rPr lang="en-US" altLang="ja-JP" smtClean="0">
                <a:solidFill>
                  <a:srgbClr val="000000"/>
                </a:solidFill>
              </a:rPr>
              <a:t>ACM Smart Energy Grid Security (SEGS) Workshop 2013, Berlin, Germany</a:t>
            </a:r>
            <a:endParaRPr lang="en-US" altLang="ja-JP">
              <a:solidFill>
                <a:srgbClr val="000000"/>
              </a:solidFill>
            </a:endParaRPr>
          </a:p>
        </p:txBody>
      </p:sp>
      <p:sp>
        <p:nvSpPr>
          <p:cNvPr id="5" name="Slide Number Placeholder 4"/>
          <p:cNvSpPr>
            <a:spLocks noGrp="1"/>
          </p:cNvSpPr>
          <p:nvPr>
            <p:ph type="sldNum" sz="quarter" idx="11"/>
          </p:nvPr>
        </p:nvSpPr>
        <p:spPr/>
        <p:txBody>
          <a:bodyPr/>
          <a:lstStyle/>
          <a:p>
            <a:pPr>
              <a:defRPr/>
            </a:pPr>
            <a:fld id="{0A5ED180-1FC6-4A63-8F89-C56AB9165CD1}" type="slidenum">
              <a:rPr lang="en-US" altLang="ja-JP" smtClean="0">
                <a:solidFill>
                  <a:srgbClr val="000000"/>
                </a:solidFill>
              </a:rPr>
              <a:pPr>
                <a:defRPr/>
              </a:pPr>
              <a:t>11</a:t>
            </a:fld>
            <a:endParaRPr lang="en-US" altLang="ja-JP">
              <a:solidFill>
                <a:srgbClr val="000000"/>
              </a:solidFill>
            </a:endParaRPr>
          </a:p>
        </p:txBody>
      </p:sp>
    </p:spTree>
    <p:extLst>
      <p:ext uri="{BB962C8B-B14F-4D97-AF65-F5344CB8AC3E}">
        <p14:creationId xmlns:p14="http://schemas.microsoft.com/office/powerpoint/2010/main" val="2855774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68277" y="869951"/>
            <a:ext cx="8975723" cy="4511384"/>
          </a:xfrm>
          <a:prstGeom prst="rect">
            <a:avLst/>
          </a:prstGeom>
        </p:spPr>
        <p:txBody>
          <a:bodyPr/>
          <a:lstStyle>
            <a:lvl1pPr marL="290513" indent="-290513" algn="l" defTabSz="457200"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1" fontAlgn="base" hangingPunct="1">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r>
              <a:rPr lang="en-US" dirty="0"/>
              <a:t>A brute-forcing adversary </a:t>
            </a:r>
            <a:r>
              <a:rPr lang="en-US" dirty="0" smtClean="0"/>
              <a:t>will have to loop </a:t>
            </a:r>
            <a:r>
              <a:rPr lang="en-US" dirty="0"/>
              <a:t>through the range of estimated data values for each hidden </a:t>
            </a:r>
            <a:r>
              <a:rPr lang="en-US" dirty="0" smtClean="0"/>
              <a:t>value</a:t>
            </a:r>
          </a:p>
          <a:p>
            <a:endParaRPr lang="en-US" dirty="0"/>
          </a:p>
          <a:p>
            <a:endParaRPr lang="en-US" dirty="0"/>
          </a:p>
          <a:p>
            <a:endParaRPr lang="en-US" dirty="0"/>
          </a:p>
          <a:p>
            <a:endParaRPr lang="en-US" dirty="0"/>
          </a:p>
          <a:p>
            <a:pPr marL="0" indent="0">
              <a:buNone/>
            </a:pPr>
            <a:endParaRPr lang="en-US" dirty="0"/>
          </a:p>
          <a:p>
            <a:pPr>
              <a:spcAft>
                <a:spcPts val="1200"/>
              </a:spcAft>
            </a:pPr>
            <a:r>
              <a:rPr lang="en-US" dirty="0" smtClean="0"/>
              <a:t>System </a:t>
            </a:r>
            <a:r>
              <a:rPr lang="en-US" dirty="0"/>
              <a:t>is secure when a large number of contiguous data blocks are </a:t>
            </a:r>
            <a:r>
              <a:rPr lang="en-US" dirty="0" smtClean="0"/>
              <a:t>redacted</a:t>
            </a:r>
          </a:p>
          <a:p>
            <a:pPr>
              <a:spcAft>
                <a:spcPts val="1200"/>
              </a:spcAft>
            </a:pPr>
            <a:endParaRPr lang="en-US" dirty="0"/>
          </a:p>
          <a:p>
            <a:pPr>
              <a:spcAft>
                <a:spcPts val="1200"/>
              </a:spcAft>
            </a:pPr>
            <a:r>
              <a:rPr lang="en-US" dirty="0"/>
              <a:t>Under typical </a:t>
            </a:r>
            <a:r>
              <a:rPr lang="en-US" dirty="0" smtClean="0"/>
              <a:t>DR use case, only a few hours of data per day is disclosed and rest is redacted</a:t>
            </a:r>
            <a:endParaRPr lang="en-US" dirty="0"/>
          </a:p>
        </p:txBody>
      </p:sp>
      <p:sp>
        <p:nvSpPr>
          <p:cNvPr id="7" name="Content Placeholder 2"/>
          <p:cNvSpPr txBox="1">
            <a:spLocks/>
          </p:cNvSpPr>
          <p:nvPr/>
        </p:nvSpPr>
        <p:spPr>
          <a:xfrm>
            <a:off x="76200" y="655640"/>
            <a:ext cx="9067800" cy="5592763"/>
          </a:xfrm>
          <a:prstGeom prst="rect">
            <a:avLst/>
          </a:prstGeom>
        </p:spPr>
        <p:txBody>
          <a:bodyPr/>
          <a:lstStyle>
            <a:lvl1pPr marL="290513" indent="-290513" algn="l" defTabSz="457200"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1" fontAlgn="base" hangingPunct="1">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endParaRPr lang="en-US" dirty="0"/>
          </a:p>
        </p:txBody>
      </p:sp>
      <p:sp>
        <p:nvSpPr>
          <p:cNvPr id="6" name="Content Placeholder 2"/>
          <p:cNvSpPr txBox="1">
            <a:spLocks/>
          </p:cNvSpPr>
          <p:nvPr/>
        </p:nvSpPr>
        <p:spPr>
          <a:xfrm>
            <a:off x="168277" y="2895601"/>
            <a:ext cx="8786813" cy="2940051"/>
          </a:xfrm>
          <a:prstGeom prst="rect">
            <a:avLst/>
          </a:prstGeom>
        </p:spPr>
        <p:txBody>
          <a:bodyPr/>
          <a:lstStyle>
            <a:lvl1pPr marL="290513" indent="-290513" algn="l" defTabSz="457200"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1" fontAlgn="base" hangingPunct="1">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endParaRPr lang="en-US" kern="0" dirty="0"/>
          </a:p>
        </p:txBody>
      </p:sp>
      <p:sp>
        <p:nvSpPr>
          <p:cNvPr id="13" name="Title 1"/>
          <p:cNvSpPr>
            <a:spLocks noGrp="1"/>
          </p:cNvSpPr>
          <p:nvPr>
            <p:ph type="title"/>
          </p:nvPr>
        </p:nvSpPr>
        <p:spPr>
          <a:xfrm>
            <a:off x="169863" y="-1588"/>
            <a:ext cx="7858125" cy="693738"/>
          </a:xfrm>
        </p:spPr>
        <p:txBody>
          <a:bodyPr/>
          <a:lstStyle/>
          <a:p>
            <a:r>
              <a:rPr lang="en-US" dirty="0" smtClean="0"/>
              <a:t>Security Analysis</a:t>
            </a:r>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3775807899"/>
              </p:ext>
            </p:extLst>
          </p:nvPr>
        </p:nvGraphicFramePr>
        <p:xfrm>
          <a:off x="685800" y="1981200"/>
          <a:ext cx="7772400" cy="1682011"/>
        </p:xfrm>
        <a:graphic>
          <a:graphicData uri="http://schemas.openxmlformats.org/drawingml/2006/table">
            <a:tbl>
              <a:tblPr firstRow="1" bandRow="1">
                <a:tableStyleId>{D27102A9-8310-4765-A935-A1911B00CA55}</a:tableStyleId>
              </a:tblPr>
              <a:tblGrid>
                <a:gridCol w="2590800"/>
                <a:gridCol w="2590800"/>
                <a:gridCol w="2590800"/>
              </a:tblGrid>
              <a:tr h="920011">
                <a:tc>
                  <a:txBody>
                    <a:bodyPr/>
                    <a:lstStyle/>
                    <a:p>
                      <a:pPr algn="ctr"/>
                      <a:r>
                        <a:rPr lang="en-US" sz="1900" dirty="0" smtClean="0"/>
                        <a:t>Number of Redacted Data Blocks</a:t>
                      </a:r>
                      <a:endParaRPr lang="en-US" sz="1900" dirty="0"/>
                    </a:p>
                  </a:txBody>
                  <a:tcPr anchor="ctr"/>
                </a:tc>
                <a:tc>
                  <a:txBody>
                    <a:bodyPr/>
                    <a:lstStyle/>
                    <a:p>
                      <a:pPr algn="ctr"/>
                      <a:r>
                        <a:rPr lang="en-US" sz="1900" dirty="0" smtClean="0"/>
                        <a:t>Estimated Search Space Range</a:t>
                      </a:r>
                      <a:endParaRPr lang="en-US" sz="1900" dirty="0"/>
                    </a:p>
                  </a:txBody>
                  <a:tcPr anchor="ctr"/>
                </a:tc>
                <a:tc>
                  <a:txBody>
                    <a:bodyPr/>
                    <a:lstStyle/>
                    <a:p>
                      <a:pPr algn="ctr"/>
                      <a:r>
                        <a:rPr lang="en-US" sz="1900" dirty="0" smtClean="0"/>
                        <a:t>Number of Attempts Required </a:t>
                      </a:r>
                      <a:endParaRPr lang="en-US" sz="1900" dirty="0"/>
                    </a:p>
                  </a:txBody>
                  <a:tcPr anchor="ctr"/>
                </a:tc>
              </a:tr>
              <a:tr h="375920">
                <a:tc>
                  <a:txBody>
                    <a:bodyPr/>
                    <a:lstStyle/>
                    <a:p>
                      <a:pPr algn="ctr"/>
                      <a:r>
                        <a:rPr lang="en-US" sz="1900" dirty="0" smtClean="0"/>
                        <a:t>8</a:t>
                      </a:r>
                      <a:endParaRPr lang="en-US" sz="1900" dirty="0"/>
                    </a:p>
                  </a:txBody>
                  <a:tcPr anchor="ctr"/>
                </a:tc>
                <a:tc>
                  <a:txBody>
                    <a:bodyPr/>
                    <a:lstStyle/>
                    <a:p>
                      <a:pPr algn="ctr"/>
                      <a:r>
                        <a:rPr lang="en-US" sz="1900" dirty="0" smtClean="0"/>
                        <a:t>1000</a:t>
                      </a:r>
                      <a:endParaRPr lang="en-US" sz="1900" dirty="0"/>
                    </a:p>
                  </a:txBody>
                  <a:tcPr anchor="ctr"/>
                </a:tc>
                <a:tc>
                  <a:txBody>
                    <a:bodyPr/>
                    <a:lstStyle/>
                    <a:p>
                      <a:pPr algn="ctr"/>
                      <a:r>
                        <a:rPr lang="en-US" sz="1900" dirty="0" smtClean="0"/>
                        <a:t>~ 2</a:t>
                      </a:r>
                      <a:r>
                        <a:rPr lang="en-US" sz="1900" baseline="30000" dirty="0" smtClean="0"/>
                        <a:t>80</a:t>
                      </a:r>
                      <a:endParaRPr lang="en-US" sz="1900" dirty="0"/>
                    </a:p>
                  </a:txBody>
                  <a:tcPr anchor="ctr"/>
                </a:tc>
              </a:tr>
              <a:tr h="375920">
                <a:tc>
                  <a:txBody>
                    <a:bodyPr/>
                    <a:lstStyle/>
                    <a:p>
                      <a:pPr algn="ctr"/>
                      <a:r>
                        <a:rPr lang="en-US" sz="1900" dirty="0" smtClean="0"/>
                        <a:t>2</a:t>
                      </a:r>
                      <a:endParaRPr lang="en-US" sz="1900" dirty="0"/>
                    </a:p>
                  </a:txBody>
                  <a:tcPr anchor="ctr"/>
                </a:tc>
                <a:tc>
                  <a:txBody>
                    <a:bodyPr/>
                    <a:lstStyle/>
                    <a:p>
                      <a:pPr algn="ctr"/>
                      <a:r>
                        <a:rPr lang="en-US" sz="1900" dirty="0" smtClean="0"/>
                        <a:t>1000</a:t>
                      </a:r>
                      <a:endParaRPr lang="en-US" sz="1900" dirty="0"/>
                    </a:p>
                  </a:txBody>
                  <a:tcPr anchor="ctr"/>
                </a:tc>
                <a:tc>
                  <a:txBody>
                    <a:bodyPr/>
                    <a:lstStyle/>
                    <a:p>
                      <a:pPr algn="ctr"/>
                      <a:r>
                        <a:rPr lang="en-US" sz="1900" dirty="0" smtClean="0"/>
                        <a:t>~ 2</a:t>
                      </a:r>
                      <a:r>
                        <a:rPr lang="en-US" sz="1900" baseline="30000" dirty="0" smtClean="0"/>
                        <a:t>20</a:t>
                      </a:r>
                      <a:endParaRPr lang="en-US" sz="1900" dirty="0"/>
                    </a:p>
                  </a:txBody>
                  <a:tcPr anchor="ctr"/>
                </a:tc>
              </a:tr>
            </a:tbl>
          </a:graphicData>
        </a:graphic>
      </p:graphicFrame>
      <p:sp>
        <p:nvSpPr>
          <p:cNvPr id="2" name="Footer Placeholder 1"/>
          <p:cNvSpPr>
            <a:spLocks noGrp="1"/>
          </p:cNvSpPr>
          <p:nvPr>
            <p:ph type="ftr" sz="quarter" idx="10"/>
          </p:nvPr>
        </p:nvSpPr>
        <p:spPr/>
        <p:txBody>
          <a:bodyPr/>
          <a:lstStyle/>
          <a:p>
            <a:pPr>
              <a:defRPr/>
            </a:pPr>
            <a:r>
              <a:rPr lang="en-US" altLang="ja-JP" smtClean="0">
                <a:solidFill>
                  <a:srgbClr val="000000"/>
                </a:solidFill>
              </a:rPr>
              <a:t>ACM Smart Energy Grid Security (SEGS) Workshop 2013, Berlin, Germany</a:t>
            </a:r>
            <a:endParaRPr lang="en-US" altLang="ja-JP">
              <a:solidFill>
                <a:srgbClr val="000000"/>
              </a:solidFill>
            </a:endParaRPr>
          </a:p>
        </p:txBody>
      </p:sp>
      <p:sp>
        <p:nvSpPr>
          <p:cNvPr id="3" name="Slide Number Placeholder 2"/>
          <p:cNvSpPr>
            <a:spLocks noGrp="1"/>
          </p:cNvSpPr>
          <p:nvPr>
            <p:ph type="sldNum" sz="quarter" idx="11"/>
          </p:nvPr>
        </p:nvSpPr>
        <p:spPr/>
        <p:txBody>
          <a:bodyPr/>
          <a:lstStyle/>
          <a:p>
            <a:pPr>
              <a:defRPr/>
            </a:pPr>
            <a:fld id="{0A5ED180-1FC6-4A63-8F89-C56AB9165CD1}" type="slidenum">
              <a:rPr lang="en-US" altLang="ja-JP" smtClean="0">
                <a:solidFill>
                  <a:srgbClr val="000000"/>
                </a:solidFill>
              </a:rPr>
              <a:pPr>
                <a:defRPr/>
              </a:pPr>
              <a:t>12</a:t>
            </a:fld>
            <a:endParaRPr lang="en-US" altLang="ja-JP">
              <a:solidFill>
                <a:srgbClr val="000000"/>
              </a:solidFill>
            </a:endParaRPr>
          </a:p>
        </p:txBody>
      </p:sp>
      <p:sp>
        <p:nvSpPr>
          <p:cNvPr id="5" name="Rectangle 4"/>
          <p:cNvSpPr/>
          <p:nvPr/>
        </p:nvSpPr>
        <p:spPr bwMode="auto">
          <a:xfrm>
            <a:off x="685800" y="3276600"/>
            <a:ext cx="7772400" cy="381000"/>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1" i="0" u="none" strike="noStrike" cap="none" normalizeH="0" baseline="0" dirty="0" smtClean="0">
              <a:ln>
                <a:noFill/>
              </a:ln>
              <a:solidFill>
                <a:srgbClr val="000000"/>
              </a:solidFill>
              <a:effectLst/>
              <a:latin typeface="ＭＳ Ｐゴシック" charset="-128"/>
              <a:ea typeface="ＭＳ Ｐゴシック" charset="-128"/>
            </a:endParaRPr>
          </a:p>
        </p:txBody>
      </p:sp>
    </p:spTree>
    <p:extLst>
      <p:ext uri="{BB962C8B-B14F-4D97-AF65-F5344CB8AC3E}">
        <p14:creationId xmlns:p14="http://schemas.microsoft.com/office/powerpoint/2010/main" val="1491651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animEffect transition="in" filter="fade">
                                      <p:cBhvr>
                                        <p:cTn id="13" dur="500"/>
                                        <p:tgtEl>
                                          <p:spTgt spid="4">
                                            <p:txEl>
                                              <p:pRg st="8" end="8"/>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43" name="Shape 143"/>
          <p:cNvSpPr txBox="1"/>
          <p:nvPr/>
        </p:nvSpPr>
        <p:spPr>
          <a:xfrm>
            <a:off x="4300538" y="6653216"/>
            <a:ext cx="539700" cy="201599"/>
          </a:xfrm>
          <a:prstGeom prst="rect">
            <a:avLst/>
          </a:prstGeom>
          <a:noFill/>
          <a:ln>
            <a:noFill/>
          </a:ln>
        </p:spPr>
        <p:txBody>
          <a:bodyPr lIns="0" tIns="0" rIns="0" bIns="0" anchor="ctr" anchorCtr="0">
            <a:noAutofit/>
          </a:bodyPr>
          <a:lstStyle/>
          <a:p>
            <a:pPr algn="ctr">
              <a:buSzPct val="25000"/>
            </a:pPr>
            <a:r>
              <a:rPr lang="en-US" sz="1400"/>
              <a:t> </a:t>
            </a:r>
          </a:p>
        </p:txBody>
      </p:sp>
      <p:cxnSp>
        <p:nvCxnSpPr>
          <p:cNvPr id="23" name="Elbow Connector 22"/>
          <p:cNvCxnSpPr>
            <a:stCxn id="25" idx="1"/>
            <a:endCxn id="73" idx="1"/>
          </p:cNvCxnSpPr>
          <p:nvPr/>
        </p:nvCxnSpPr>
        <p:spPr bwMode="auto">
          <a:xfrm rot="10800000" flipH="1" flipV="1">
            <a:off x="928490" y="2086659"/>
            <a:ext cx="227491" cy="2890157"/>
          </a:xfrm>
          <a:prstGeom prst="bentConnector3">
            <a:avLst>
              <a:gd name="adj1" fmla="val -100487"/>
            </a:avLst>
          </a:prstGeom>
          <a:gradFill rotWithShape="0">
            <a:gsLst>
              <a:gs pos="0">
                <a:srgbClr val="FFFFFF"/>
              </a:gs>
              <a:gs pos="100000">
                <a:srgbClr val="C8C8C8"/>
              </a:gs>
            </a:gsLst>
            <a:lin ang="5400000" scaled="1"/>
          </a:gradFill>
          <a:ln w="19050" cap="flat" cmpd="sng" algn="ctr">
            <a:solidFill>
              <a:srgbClr val="FF0000"/>
            </a:solidFill>
            <a:prstDash val="dash"/>
            <a:round/>
            <a:headEnd type="none" w="med" len="med"/>
            <a:tailEnd type="triangle" w="lg" len="med"/>
          </a:ln>
          <a:effectLst/>
        </p:spPr>
      </p:cxnSp>
      <p:sp>
        <p:nvSpPr>
          <p:cNvPr id="24" name="TextBox 23"/>
          <p:cNvSpPr txBox="1"/>
          <p:nvPr/>
        </p:nvSpPr>
        <p:spPr>
          <a:xfrm>
            <a:off x="762001" y="4719938"/>
            <a:ext cx="454987" cy="276999"/>
          </a:xfrm>
          <a:prstGeom prst="rect">
            <a:avLst/>
          </a:prstGeom>
          <a:noFill/>
        </p:spPr>
        <p:txBody>
          <a:bodyPr wrap="square" rtlCol="0">
            <a:spAutoFit/>
          </a:bodyPr>
          <a:lstStyle/>
          <a:p>
            <a:r>
              <a:rPr lang="en-US" sz="1200" dirty="0">
                <a:solidFill>
                  <a:srgbClr val="005C2A"/>
                </a:solidFill>
              </a:rPr>
              <a:t>0..*</a:t>
            </a:r>
          </a:p>
        </p:txBody>
      </p:sp>
      <p:sp>
        <p:nvSpPr>
          <p:cNvPr id="25" name="Rounded Rectangle 24"/>
          <p:cNvSpPr/>
          <p:nvPr/>
        </p:nvSpPr>
        <p:spPr bwMode="auto">
          <a:xfrm>
            <a:off x="928491" y="1873936"/>
            <a:ext cx="1142999" cy="425447"/>
          </a:xfrm>
          <a:prstGeom prst="roundRect">
            <a:avLst/>
          </a:prstGeom>
          <a:solidFill>
            <a:srgbClr val="A3D963"/>
          </a:solidFill>
          <a:ln w="9525" cap="flat" cmpd="sng" algn="ctr">
            <a:solidFill>
              <a:srgbClr val="505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ctr">
              <a:spcBef>
                <a:spcPct val="0"/>
              </a:spcBef>
              <a:spcAft>
                <a:spcPct val="0"/>
              </a:spcAft>
            </a:pPr>
            <a:r>
              <a:rPr kumimoji="1" lang="en-US" sz="1400" dirty="0" err="1">
                <a:latin typeface="+mj-lt"/>
                <a:ea typeface="ＭＳ Ｐゴシック" charset="-128"/>
              </a:rPr>
              <a:t>UsagePoint</a:t>
            </a:r>
            <a:endParaRPr kumimoji="1" lang="en-US" sz="1400" dirty="0">
              <a:latin typeface="+mj-lt"/>
              <a:ea typeface="ＭＳ Ｐゴシック" charset="-128"/>
            </a:endParaRPr>
          </a:p>
        </p:txBody>
      </p:sp>
      <p:sp>
        <p:nvSpPr>
          <p:cNvPr id="26" name="Rounded Rectangle 25"/>
          <p:cNvSpPr/>
          <p:nvPr/>
        </p:nvSpPr>
        <p:spPr bwMode="auto">
          <a:xfrm>
            <a:off x="3290691" y="3203425"/>
            <a:ext cx="1370013" cy="504828"/>
          </a:xfrm>
          <a:prstGeom prst="roundRect">
            <a:avLst/>
          </a:prstGeom>
          <a:solidFill>
            <a:srgbClr val="A3D963"/>
          </a:solidFill>
          <a:ln w="9525" cap="flat" cmpd="sng" algn="ctr">
            <a:solidFill>
              <a:srgbClr val="505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ctr">
              <a:spcBef>
                <a:spcPct val="0"/>
              </a:spcBef>
              <a:spcAft>
                <a:spcPct val="0"/>
              </a:spcAft>
            </a:pPr>
            <a:r>
              <a:rPr kumimoji="1" lang="en-US" sz="1400" dirty="0" err="1">
                <a:latin typeface="+mj-lt"/>
                <a:ea typeface="ＭＳ Ｐゴシック" charset="-128"/>
              </a:rPr>
              <a:t>MeterReading</a:t>
            </a:r>
            <a:endParaRPr kumimoji="1" lang="en-US" sz="1400" dirty="0">
              <a:latin typeface="+mj-lt"/>
              <a:ea typeface="ＭＳ Ｐゴシック" charset="-128"/>
            </a:endParaRPr>
          </a:p>
        </p:txBody>
      </p:sp>
      <p:sp>
        <p:nvSpPr>
          <p:cNvPr id="27" name="Rounded Rectangle 26"/>
          <p:cNvSpPr/>
          <p:nvPr/>
        </p:nvSpPr>
        <p:spPr bwMode="auto">
          <a:xfrm>
            <a:off x="3301578" y="4364357"/>
            <a:ext cx="1359127" cy="504828"/>
          </a:xfrm>
          <a:prstGeom prst="roundRect">
            <a:avLst/>
          </a:prstGeom>
          <a:solidFill>
            <a:srgbClr val="A3D963"/>
          </a:solidFill>
          <a:ln w="9525" cap="flat" cmpd="sng" algn="ctr">
            <a:solidFill>
              <a:srgbClr val="505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ctr">
              <a:spcBef>
                <a:spcPct val="0"/>
              </a:spcBef>
              <a:spcAft>
                <a:spcPct val="0"/>
              </a:spcAft>
            </a:pPr>
            <a:r>
              <a:rPr kumimoji="1" lang="en-US" sz="1400" dirty="0" err="1">
                <a:latin typeface="+mj-lt"/>
                <a:ea typeface="ＭＳ Ｐゴシック" charset="-128"/>
              </a:rPr>
              <a:t>ReadingType</a:t>
            </a:r>
            <a:endParaRPr kumimoji="1" lang="en-US" sz="1400" dirty="0">
              <a:latin typeface="+mj-lt"/>
              <a:ea typeface="ＭＳ Ｐゴシック" charset="-128"/>
            </a:endParaRPr>
          </a:p>
        </p:txBody>
      </p:sp>
      <p:sp>
        <p:nvSpPr>
          <p:cNvPr id="28" name="Rounded Rectangle 27"/>
          <p:cNvSpPr/>
          <p:nvPr/>
        </p:nvSpPr>
        <p:spPr bwMode="auto">
          <a:xfrm>
            <a:off x="6204863" y="3203425"/>
            <a:ext cx="1284513" cy="504828"/>
          </a:xfrm>
          <a:prstGeom prst="roundRect">
            <a:avLst/>
          </a:prstGeom>
          <a:solidFill>
            <a:srgbClr val="A3D963"/>
          </a:solidFill>
          <a:ln w="9525" cap="flat" cmpd="sng" algn="ctr">
            <a:solidFill>
              <a:srgbClr val="505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ctr">
              <a:spcBef>
                <a:spcPct val="0"/>
              </a:spcBef>
              <a:spcAft>
                <a:spcPct val="0"/>
              </a:spcAft>
            </a:pPr>
            <a:r>
              <a:rPr kumimoji="1" lang="en-US" sz="1400" dirty="0" err="1">
                <a:latin typeface="+mj-lt"/>
                <a:ea typeface="ＭＳ Ｐゴシック" charset="-128"/>
              </a:rPr>
              <a:t>IntervalBlock</a:t>
            </a:r>
            <a:endParaRPr kumimoji="1" lang="en-US" sz="1400" dirty="0">
              <a:latin typeface="+mj-lt"/>
              <a:ea typeface="ＭＳ Ｐゴシック" charset="-128"/>
            </a:endParaRPr>
          </a:p>
        </p:txBody>
      </p:sp>
      <p:sp>
        <p:nvSpPr>
          <p:cNvPr id="29" name="Rounded Rectangle 28"/>
          <p:cNvSpPr/>
          <p:nvPr/>
        </p:nvSpPr>
        <p:spPr bwMode="auto">
          <a:xfrm>
            <a:off x="2914338" y="1371601"/>
            <a:ext cx="1657803" cy="504828"/>
          </a:xfrm>
          <a:prstGeom prst="roundRect">
            <a:avLst/>
          </a:prstGeom>
          <a:solidFill>
            <a:srgbClr val="A3D963"/>
          </a:solidFill>
          <a:ln w="9525" cap="flat" cmpd="sng" algn="ctr">
            <a:solidFill>
              <a:srgbClr val="505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ctr">
              <a:spcBef>
                <a:spcPct val="0"/>
              </a:spcBef>
              <a:spcAft>
                <a:spcPct val="0"/>
              </a:spcAft>
            </a:pPr>
            <a:r>
              <a:rPr kumimoji="1" lang="en-US" sz="1400" dirty="0" err="1">
                <a:latin typeface="+mj-lt"/>
                <a:ea typeface="ＭＳ Ｐゴシック" charset="-128"/>
              </a:rPr>
              <a:t>LocalTime</a:t>
            </a:r>
            <a:r>
              <a:rPr kumimoji="1" lang="en-US" sz="1400" dirty="0">
                <a:latin typeface="+mj-lt"/>
                <a:ea typeface="ＭＳ Ｐゴシック" charset="-128"/>
              </a:rPr>
              <a:t/>
            </a:r>
            <a:br>
              <a:rPr kumimoji="1" lang="en-US" sz="1400" dirty="0">
                <a:latin typeface="+mj-lt"/>
                <a:ea typeface="ＭＳ Ｐゴシック" charset="-128"/>
              </a:rPr>
            </a:br>
            <a:r>
              <a:rPr kumimoji="1" lang="en-US" sz="1400" dirty="0">
                <a:latin typeface="+mj-lt"/>
                <a:ea typeface="ＭＳ Ｐゴシック" charset="-128"/>
              </a:rPr>
              <a:t>Parameters</a:t>
            </a:r>
          </a:p>
        </p:txBody>
      </p:sp>
      <p:sp>
        <p:nvSpPr>
          <p:cNvPr id="30" name="Rounded Rectangle 29"/>
          <p:cNvSpPr/>
          <p:nvPr/>
        </p:nvSpPr>
        <p:spPr bwMode="auto">
          <a:xfrm>
            <a:off x="5638574" y="1417957"/>
            <a:ext cx="1905227" cy="504828"/>
          </a:xfrm>
          <a:prstGeom prst="roundRect">
            <a:avLst/>
          </a:prstGeom>
          <a:solidFill>
            <a:srgbClr val="A3D963"/>
          </a:solidFill>
          <a:ln w="254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ctr">
              <a:spcBef>
                <a:spcPct val="0"/>
              </a:spcBef>
              <a:spcAft>
                <a:spcPct val="0"/>
              </a:spcAft>
            </a:pPr>
            <a:r>
              <a:rPr kumimoji="1" lang="en-US" sz="1400" dirty="0" err="1">
                <a:latin typeface="+mj-lt"/>
                <a:ea typeface="ＭＳ Ｐゴシック" charset="-128"/>
              </a:rPr>
              <a:t>SignatureInformation</a:t>
            </a:r>
            <a:endParaRPr kumimoji="1" lang="en-US" sz="1400" dirty="0">
              <a:latin typeface="+mj-lt"/>
              <a:ea typeface="ＭＳ Ｐゴシック" charset="-128"/>
            </a:endParaRPr>
          </a:p>
        </p:txBody>
      </p:sp>
      <p:sp>
        <p:nvSpPr>
          <p:cNvPr id="31" name="Rounded Rectangle 30"/>
          <p:cNvSpPr/>
          <p:nvPr/>
        </p:nvSpPr>
        <p:spPr bwMode="auto">
          <a:xfrm>
            <a:off x="2928286" y="2174247"/>
            <a:ext cx="1657803" cy="504828"/>
          </a:xfrm>
          <a:prstGeom prst="roundRect">
            <a:avLst/>
          </a:prstGeom>
          <a:solidFill>
            <a:srgbClr val="FFFFFF"/>
          </a:solidFill>
          <a:ln w="19050" cap="flat" cmpd="sng" algn="ctr">
            <a:solidFill>
              <a:srgbClr val="005C2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ctr">
              <a:spcBef>
                <a:spcPct val="0"/>
              </a:spcBef>
              <a:spcAft>
                <a:spcPct val="0"/>
              </a:spcAft>
            </a:pPr>
            <a:r>
              <a:rPr kumimoji="1" lang="en-US" sz="1400" dirty="0" err="1">
                <a:latin typeface="+mj-lt"/>
                <a:ea typeface="ＭＳ Ｐゴシック" charset="-128"/>
              </a:rPr>
              <a:t>ServiceCategory</a:t>
            </a:r>
            <a:endParaRPr kumimoji="1" lang="en-US" sz="1400" dirty="0">
              <a:latin typeface="+mj-lt"/>
              <a:ea typeface="ＭＳ Ｐゴシック" charset="-128"/>
            </a:endParaRPr>
          </a:p>
        </p:txBody>
      </p:sp>
      <p:cxnSp>
        <p:nvCxnSpPr>
          <p:cNvPr id="32" name="Elbow Connector 31"/>
          <p:cNvCxnSpPr>
            <a:stCxn id="25" idx="2"/>
            <a:endCxn id="26" idx="1"/>
          </p:cNvCxnSpPr>
          <p:nvPr/>
        </p:nvCxnSpPr>
        <p:spPr bwMode="auto">
          <a:xfrm rot="16200000" flipH="1">
            <a:off x="1817110" y="1982259"/>
            <a:ext cx="1156459" cy="1790700"/>
          </a:xfrm>
          <a:prstGeom prst="bentConnector2">
            <a:avLst/>
          </a:prstGeom>
          <a:gradFill rotWithShape="0">
            <a:gsLst>
              <a:gs pos="0">
                <a:srgbClr val="FFFFFF"/>
              </a:gs>
              <a:gs pos="100000">
                <a:srgbClr val="C8C8C8"/>
              </a:gs>
            </a:gsLst>
            <a:lin ang="5400000" scaled="1"/>
          </a:gradFill>
          <a:ln w="19050" cap="flat" cmpd="sng" algn="ctr">
            <a:solidFill>
              <a:srgbClr val="005C2A"/>
            </a:solidFill>
            <a:prstDash val="solid"/>
            <a:round/>
            <a:headEnd type="none" w="med" len="med"/>
            <a:tailEnd type="triangle" w="lg" len="med"/>
          </a:ln>
          <a:effectLst/>
        </p:spPr>
      </p:cxnSp>
      <p:sp>
        <p:nvSpPr>
          <p:cNvPr id="33" name="Rounded Rectangle 32"/>
          <p:cNvSpPr/>
          <p:nvPr/>
        </p:nvSpPr>
        <p:spPr bwMode="auto">
          <a:xfrm>
            <a:off x="5005847" y="4384902"/>
            <a:ext cx="1556656" cy="504828"/>
          </a:xfrm>
          <a:prstGeom prst="roundRect">
            <a:avLst/>
          </a:prstGeom>
          <a:solidFill>
            <a:srgbClr val="FFFFFF"/>
          </a:solidFill>
          <a:ln w="19050" cap="flat" cmpd="sng" algn="ctr">
            <a:solidFill>
              <a:srgbClr val="005C2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ctr">
              <a:spcBef>
                <a:spcPct val="0"/>
              </a:spcBef>
              <a:spcAft>
                <a:spcPct val="0"/>
              </a:spcAft>
            </a:pPr>
            <a:r>
              <a:rPr kumimoji="1" lang="en-US" sz="1400" dirty="0" err="1">
                <a:latin typeface="+mj-lt"/>
                <a:ea typeface="ＭＳ Ｐゴシック" charset="-128"/>
              </a:rPr>
              <a:t>IntervalReading</a:t>
            </a:r>
            <a:endParaRPr kumimoji="1" lang="en-US" sz="1400" dirty="0">
              <a:latin typeface="+mj-lt"/>
              <a:ea typeface="ＭＳ Ｐゴシック" charset="-128"/>
            </a:endParaRPr>
          </a:p>
        </p:txBody>
      </p:sp>
      <p:sp>
        <p:nvSpPr>
          <p:cNvPr id="34" name="Rounded Rectangle 33"/>
          <p:cNvSpPr/>
          <p:nvPr/>
        </p:nvSpPr>
        <p:spPr bwMode="auto">
          <a:xfrm>
            <a:off x="5005849" y="5493193"/>
            <a:ext cx="1556657" cy="504828"/>
          </a:xfrm>
          <a:prstGeom prst="roundRect">
            <a:avLst/>
          </a:prstGeom>
          <a:solidFill>
            <a:srgbClr val="FFFFFF"/>
          </a:solidFill>
          <a:ln w="19050" cap="flat" cmpd="sng" algn="ctr">
            <a:solidFill>
              <a:srgbClr val="005C2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ctr">
              <a:spcBef>
                <a:spcPct val="0"/>
              </a:spcBef>
              <a:spcAft>
                <a:spcPct val="0"/>
              </a:spcAft>
            </a:pPr>
            <a:r>
              <a:rPr kumimoji="1" lang="en-US" sz="1400" dirty="0" err="1">
                <a:latin typeface="+mj-lt"/>
                <a:ea typeface="ＭＳ Ｐゴシック" charset="-128"/>
              </a:rPr>
              <a:t>ReadingQuality</a:t>
            </a:r>
            <a:endParaRPr kumimoji="1" lang="en-US" sz="1400" dirty="0">
              <a:latin typeface="+mj-lt"/>
              <a:ea typeface="ＭＳ Ｐゴシック" charset="-128"/>
            </a:endParaRPr>
          </a:p>
        </p:txBody>
      </p:sp>
      <p:sp>
        <p:nvSpPr>
          <p:cNvPr id="35" name="Rounded Rectangle 34"/>
          <p:cNvSpPr/>
          <p:nvPr/>
        </p:nvSpPr>
        <p:spPr bwMode="auto">
          <a:xfrm>
            <a:off x="7053944" y="4384902"/>
            <a:ext cx="1556656" cy="504828"/>
          </a:xfrm>
          <a:prstGeom prst="roundRect">
            <a:avLst/>
          </a:prstGeom>
          <a:solidFill>
            <a:srgbClr val="FFFFFF"/>
          </a:solidFill>
          <a:ln w="254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ctr">
              <a:spcBef>
                <a:spcPct val="0"/>
              </a:spcBef>
              <a:spcAft>
                <a:spcPct val="0"/>
              </a:spcAft>
            </a:pPr>
            <a:r>
              <a:rPr kumimoji="1" lang="en-US" sz="1400" dirty="0" err="1">
                <a:latin typeface="+mj-lt"/>
                <a:ea typeface="ＭＳ Ｐゴシック" charset="-128"/>
              </a:rPr>
              <a:t>IntervalHash</a:t>
            </a:r>
            <a:endParaRPr kumimoji="1" lang="en-US" sz="1400" dirty="0">
              <a:latin typeface="+mj-lt"/>
              <a:ea typeface="ＭＳ Ｐゴシック" charset="-128"/>
            </a:endParaRPr>
          </a:p>
        </p:txBody>
      </p:sp>
      <p:cxnSp>
        <p:nvCxnSpPr>
          <p:cNvPr id="36" name="Straight Arrow Connector 35"/>
          <p:cNvCxnSpPr>
            <a:stCxn id="25" idx="3"/>
            <a:endCxn id="29" idx="1"/>
          </p:cNvCxnSpPr>
          <p:nvPr/>
        </p:nvCxnSpPr>
        <p:spPr bwMode="auto">
          <a:xfrm flipV="1">
            <a:off x="2071490" y="1624017"/>
            <a:ext cx="842851" cy="462643"/>
          </a:xfrm>
          <a:prstGeom prst="straightConnector1">
            <a:avLst/>
          </a:prstGeom>
          <a:gradFill rotWithShape="0">
            <a:gsLst>
              <a:gs pos="0">
                <a:srgbClr val="FFFFFF"/>
              </a:gs>
              <a:gs pos="100000">
                <a:srgbClr val="C8C8C8"/>
              </a:gs>
            </a:gsLst>
            <a:lin ang="5400000" scaled="1"/>
          </a:gradFill>
          <a:ln w="19050" cap="flat" cmpd="sng" algn="ctr">
            <a:solidFill>
              <a:srgbClr val="005C2A"/>
            </a:solidFill>
            <a:prstDash val="solid"/>
            <a:round/>
            <a:headEnd type="none" w="med" len="med"/>
            <a:tailEnd type="triangle" w="lg" len="med"/>
          </a:ln>
          <a:effectLst/>
        </p:spPr>
      </p:cxnSp>
      <p:cxnSp>
        <p:nvCxnSpPr>
          <p:cNvPr id="37" name="Straight Arrow Connector 36"/>
          <p:cNvCxnSpPr>
            <a:stCxn id="25" idx="3"/>
            <a:endCxn id="31" idx="1"/>
          </p:cNvCxnSpPr>
          <p:nvPr/>
        </p:nvCxnSpPr>
        <p:spPr bwMode="auto">
          <a:xfrm>
            <a:off x="2071491" y="2086658"/>
            <a:ext cx="856799" cy="340004"/>
          </a:xfrm>
          <a:prstGeom prst="straightConnector1">
            <a:avLst/>
          </a:prstGeom>
          <a:gradFill rotWithShape="0">
            <a:gsLst>
              <a:gs pos="0">
                <a:srgbClr val="FFFFFF"/>
              </a:gs>
              <a:gs pos="100000">
                <a:srgbClr val="C8C8C8"/>
              </a:gs>
            </a:gsLst>
            <a:lin ang="5400000" scaled="1"/>
          </a:gradFill>
          <a:ln w="19050" cap="flat" cmpd="sng" algn="ctr">
            <a:solidFill>
              <a:srgbClr val="005C2A"/>
            </a:solidFill>
            <a:prstDash val="solid"/>
            <a:round/>
            <a:headEnd type="none" w="med" len="med"/>
            <a:tailEnd type="triangle"/>
          </a:ln>
          <a:effectLst/>
        </p:spPr>
      </p:cxnSp>
      <p:cxnSp>
        <p:nvCxnSpPr>
          <p:cNvPr id="49" name="Straight Arrow Connector 48"/>
          <p:cNvCxnSpPr>
            <a:stCxn id="26" idx="2"/>
            <a:endCxn id="27" idx="0"/>
          </p:cNvCxnSpPr>
          <p:nvPr/>
        </p:nvCxnSpPr>
        <p:spPr bwMode="auto">
          <a:xfrm>
            <a:off x="3975698" y="3708252"/>
            <a:ext cx="5443" cy="656104"/>
          </a:xfrm>
          <a:prstGeom prst="straightConnector1">
            <a:avLst/>
          </a:prstGeom>
          <a:gradFill rotWithShape="0">
            <a:gsLst>
              <a:gs pos="0">
                <a:srgbClr val="FFFFFF"/>
              </a:gs>
              <a:gs pos="100000">
                <a:srgbClr val="C8C8C8"/>
              </a:gs>
            </a:gsLst>
            <a:lin ang="5400000" scaled="1"/>
          </a:gradFill>
          <a:ln w="19050" cap="flat" cmpd="sng" algn="ctr">
            <a:solidFill>
              <a:srgbClr val="005C2A"/>
            </a:solidFill>
            <a:prstDash val="solid"/>
            <a:round/>
            <a:headEnd type="none" w="med" len="med"/>
            <a:tailEnd type="triangle"/>
          </a:ln>
          <a:effectLst/>
        </p:spPr>
      </p:cxnSp>
      <p:cxnSp>
        <p:nvCxnSpPr>
          <p:cNvPr id="52" name="Straight Arrow Connector 51"/>
          <p:cNvCxnSpPr>
            <a:stCxn id="26" idx="3"/>
            <a:endCxn id="28" idx="1"/>
          </p:cNvCxnSpPr>
          <p:nvPr/>
        </p:nvCxnSpPr>
        <p:spPr bwMode="auto">
          <a:xfrm>
            <a:off x="4660704" y="3455839"/>
            <a:ext cx="1544159" cy="0"/>
          </a:xfrm>
          <a:prstGeom prst="straightConnector1">
            <a:avLst/>
          </a:prstGeom>
          <a:gradFill rotWithShape="0">
            <a:gsLst>
              <a:gs pos="0">
                <a:srgbClr val="FFFFFF"/>
              </a:gs>
              <a:gs pos="100000">
                <a:srgbClr val="C8C8C8"/>
              </a:gs>
            </a:gsLst>
            <a:lin ang="5400000" scaled="1"/>
          </a:gradFill>
          <a:ln w="19050" cap="flat" cmpd="sng" algn="ctr">
            <a:solidFill>
              <a:srgbClr val="005C2A"/>
            </a:solidFill>
            <a:prstDash val="solid"/>
            <a:round/>
            <a:headEnd type="none" w="med" len="med"/>
            <a:tailEnd type="triangle"/>
          </a:ln>
          <a:effectLst/>
        </p:spPr>
      </p:cxnSp>
      <p:cxnSp>
        <p:nvCxnSpPr>
          <p:cNvPr id="57" name="Straight Arrow Connector 56"/>
          <p:cNvCxnSpPr>
            <a:stCxn id="28" idx="2"/>
            <a:endCxn id="33" idx="0"/>
          </p:cNvCxnSpPr>
          <p:nvPr/>
        </p:nvCxnSpPr>
        <p:spPr bwMode="auto">
          <a:xfrm flipH="1">
            <a:off x="5784178" y="3708255"/>
            <a:ext cx="1062943" cy="676649"/>
          </a:xfrm>
          <a:prstGeom prst="straightConnector1">
            <a:avLst/>
          </a:prstGeom>
          <a:gradFill rotWithShape="0">
            <a:gsLst>
              <a:gs pos="0">
                <a:srgbClr val="FFFFFF"/>
              </a:gs>
              <a:gs pos="100000">
                <a:srgbClr val="C8C8C8"/>
              </a:gs>
            </a:gsLst>
            <a:lin ang="5400000" scaled="1"/>
          </a:gradFill>
          <a:ln w="19050" cap="flat" cmpd="sng" algn="ctr">
            <a:solidFill>
              <a:srgbClr val="005C2A"/>
            </a:solidFill>
            <a:prstDash val="solid"/>
            <a:round/>
            <a:headEnd type="none" w="med" len="med"/>
            <a:tailEnd type="triangle"/>
          </a:ln>
          <a:effectLst/>
        </p:spPr>
      </p:cxnSp>
      <p:cxnSp>
        <p:nvCxnSpPr>
          <p:cNvPr id="58" name="Straight Arrow Connector 57"/>
          <p:cNvCxnSpPr>
            <a:stCxn id="28" idx="2"/>
            <a:endCxn id="35" idx="0"/>
          </p:cNvCxnSpPr>
          <p:nvPr/>
        </p:nvCxnSpPr>
        <p:spPr bwMode="auto">
          <a:xfrm>
            <a:off x="6847120" y="3708255"/>
            <a:ext cx="985155" cy="676649"/>
          </a:xfrm>
          <a:prstGeom prst="straightConnector1">
            <a:avLst/>
          </a:prstGeom>
          <a:gradFill rotWithShape="0">
            <a:gsLst>
              <a:gs pos="0">
                <a:srgbClr val="FFFFFF"/>
              </a:gs>
              <a:gs pos="100000">
                <a:srgbClr val="C8C8C8"/>
              </a:gs>
            </a:gsLst>
            <a:lin ang="5400000" scaled="1"/>
          </a:gradFill>
          <a:ln w="19050" cap="flat" cmpd="sng" algn="ctr">
            <a:solidFill>
              <a:srgbClr val="FF0000"/>
            </a:solidFill>
            <a:prstDash val="dash"/>
            <a:round/>
            <a:headEnd type="none" w="med" len="med"/>
            <a:tailEnd type="triangle"/>
          </a:ln>
          <a:effectLst/>
        </p:spPr>
      </p:cxnSp>
      <p:cxnSp>
        <p:nvCxnSpPr>
          <p:cNvPr id="59" name="Straight Arrow Connector 58"/>
          <p:cNvCxnSpPr>
            <a:stCxn id="33" idx="2"/>
            <a:endCxn id="34" idx="0"/>
          </p:cNvCxnSpPr>
          <p:nvPr/>
        </p:nvCxnSpPr>
        <p:spPr bwMode="auto">
          <a:xfrm>
            <a:off x="5784175" y="4889732"/>
            <a:ext cx="0" cy="603463"/>
          </a:xfrm>
          <a:prstGeom prst="straightConnector1">
            <a:avLst/>
          </a:prstGeom>
          <a:gradFill rotWithShape="0">
            <a:gsLst>
              <a:gs pos="0">
                <a:srgbClr val="FFFFFF"/>
              </a:gs>
              <a:gs pos="100000">
                <a:srgbClr val="C8C8C8"/>
              </a:gs>
            </a:gsLst>
            <a:lin ang="5400000" scaled="1"/>
          </a:gradFill>
          <a:ln w="19050" cap="flat" cmpd="sng" algn="ctr">
            <a:solidFill>
              <a:srgbClr val="005C2A"/>
            </a:solidFill>
            <a:prstDash val="solid"/>
            <a:round/>
            <a:headEnd type="none" w="med" len="med"/>
            <a:tailEnd type="triangle"/>
          </a:ln>
          <a:effectLst/>
        </p:spPr>
      </p:cxnSp>
      <p:sp>
        <p:nvSpPr>
          <p:cNvPr id="60" name="TextBox 59"/>
          <p:cNvSpPr txBox="1"/>
          <p:nvPr/>
        </p:nvSpPr>
        <p:spPr>
          <a:xfrm>
            <a:off x="2490533" y="1393374"/>
            <a:ext cx="495357" cy="276999"/>
          </a:xfrm>
          <a:prstGeom prst="rect">
            <a:avLst/>
          </a:prstGeom>
          <a:noFill/>
        </p:spPr>
        <p:txBody>
          <a:bodyPr wrap="square" rtlCol="0">
            <a:spAutoFit/>
          </a:bodyPr>
          <a:lstStyle/>
          <a:p>
            <a:r>
              <a:rPr lang="en-US" sz="1200" dirty="0">
                <a:solidFill>
                  <a:srgbClr val="005C2A"/>
                </a:solidFill>
              </a:rPr>
              <a:t>0..1</a:t>
            </a:r>
          </a:p>
        </p:txBody>
      </p:sp>
      <p:sp>
        <p:nvSpPr>
          <p:cNvPr id="61" name="TextBox 60"/>
          <p:cNvSpPr txBox="1"/>
          <p:nvPr/>
        </p:nvSpPr>
        <p:spPr>
          <a:xfrm>
            <a:off x="2681090" y="2133603"/>
            <a:ext cx="237327" cy="276999"/>
          </a:xfrm>
          <a:prstGeom prst="rect">
            <a:avLst/>
          </a:prstGeom>
          <a:noFill/>
        </p:spPr>
        <p:txBody>
          <a:bodyPr wrap="square" rtlCol="0">
            <a:spAutoFit/>
          </a:bodyPr>
          <a:lstStyle/>
          <a:p>
            <a:r>
              <a:rPr lang="en-US" sz="1200" dirty="0">
                <a:solidFill>
                  <a:srgbClr val="005C2A"/>
                </a:solidFill>
              </a:rPr>
              <a:t>1</a:t>
            </a:r>
          </a:p>
        </p:txBody>
      </p:sp>
      <p:sp>
        <p:nvSpPr>
          <p:cNvPr id="62" name="TextBox 61"/>
          <p:cNvSpPr txBox="1"/>
          <p:nvPr/>
        </p:nvSpPr>
        <p:spPr>
          <a:xfrm>
            <a:off x="2846590" y="3159955"/>
            <a:ext cx="454987" cy="276999"/>
          </a:xfrm>
          <a:prstGeom prst="rect">
            <a:avLst/>
          </a:prstGeom>
          <a:noFill/>
        </p:spPr>
        <p:txBody>
          <a:bodyPr wrap="square" rtlCol="0">
            <a:spAutoFit/>
          </a:bodyPr>
          <a:lstStyle/>
          <a:p>
            <a:r>
              <a:rPr lang="en-US" sz="1200" dirty="0">
                <a:solidFill>
                  <a:srgbClr val="005C2A"/>
                </a:solidFill>
              </a:rPr>
              <a:t>0..*</a:t>
            </a:r>
          </a:p>
        </p:txBody>
      </p:sp>
      <p:sp>
        <p:nvSpPr>
          <p:cNvPr id="63" name="TextBox 62"/>
          <p:cNvSpPr txBox="1"/>
          <p:nvPr/>
        </p:nvSpPr>
        <p:spPr>
          <a:xfrm>
            <a:off x="3743240" y="4076852"/>
            <a:ext cx="454987" cy="276999"/>
          </a:xfrm>
          <a:prstGeom prst="rect">
            <a:avLst/>
          </a:prstGeom>
          <a:noFill/>
        </p:spPr>
        <p:txBody>
          <a:bodyPr wrap="square" rtlCol="0">
            <a:spAutoFit/>
          </a:bodyPr>
          <a:lstStyle/>
          <a:p>
            <a:r>
              <a:rPr lang="en-US" sz="1200" dirty="0">
                <a:solidFill>
                  <a:srgbClr val="005C2A"/>
                </a:solidFill>
              </a:rPr>
              <a:t>1</a:t>
            </a:r>
          </a:p>
        </p:txBody>
      </p:sp>
      <p:sp>
        <p:nvSpPr>
          <p:cNvPr id="64" name="TextBox 63"/>
          <p:cNvSpPr txBox="1"/>
          <p:nvPr/>
        </p:nvSpPr>
        <p:spPr>
          <a:xfrm>
            <a:off x="5784174" y="3179914"/>
            <a:ext cx="454987" cy="276999"/>
          </a:xfrm>
          <a:prstGeom prst="rect">
            <a:avLst/>
          </a:prstGeom>
          <a:noFill/>
        </p:spPr>
        <p:txBody>
          <a:bodyPr wrap="square" rtlCol="0">
            <a:spAutoFit/>
          </a:bodyPr>
          <a:lstStyle/>
          <a:p>
            <a:r>
              <a:rPr lang="en-US" sz="1200" dirty="0">
                <a:solidFill>
                  <a:srgbClr val="005C2A"/>
                </a:solidFill>
              </a:rPr>
              <a:t>0..*</a:t>
            </a:r>
          </a:p>
        </p:txBody>
      </p:sp>
      <p:sp>
        <p:nvSpPr>
          <p:cNvPr id="65" name="TextBox 64"/>
          <p:cNvSpPr txBox="1"/>
          <p:nvPr/>
        </p:nvSpPr>
        <p:spPr>
          <a:xfrm>
            <a:off x="5453269" y="4096359"/>
            <a:ext cx="454987" cy="276999"/>
          </a:xfrm>
          <a:prstGeom prst="rect">
            <a:avLst/>
          </a:prstGeom>
          <a:noFill/>
        </p:spPr>
        <p:txBody>
          <a:bodyPr wrap="square" rtlCol="0">
            <a:spAutoFit/>
          </a:bodyPr>
          <a:lstStyle/>
          <a:p>
            <a:r>
              <a:rPr lang="en-US" sz="1200" dirty="0">
                <a:solidFill>
                  <a:srgbClr val="005C2A"/>
                </a:solidFill>
              </a:rPr>
              <a:t>0..*</a:t>
            </a:r>
          </a:p>
        </p:txBody>
      </p:sp>
      <p:sp>
        <p:nvSpPr>
          <p:cNvPr id="66" name="TextBox 65"/>
          <p:cNvSpPr txBox="1"/>
          <p:nvPr/>
        </p:nvSpPr>
        <p:spPr>
          <a:xfrm>
            <a:off x="5329188" y="5208375"/>
            <a:ext cx="454987" cy="276999"/>
          </a:xfrm>
          <a:prstGeom prst="rect">
            <a:avLst/>
          </a:prstGeom>
          <a:noFill/>
        </p:spPr>
        <p:txBody>
          <a:bodyPr wrap="square" rtlCol="0">
            <a:spAutoFit/>
          </a:bodyPr>
          <a:lstStyle/>
          <a:p>
            <a:r>
              <a:rPr lang="en-US" sz="1200" dirty="0">
                <a:solidFill>
                  <a:srgbClr val="005C2A"/>
                </a:solidFill>
              </a:rPr>
              <a:t>0..*</a:t>
            </a:r>
          </a:p>
        </p:txBody>
      </p:sp>
      <p:sp>
        <p:nvSpPr>
          <p:cNvPr id="67" name="TextBox 66"/>
          <p:cNvSpPr txBox="1"/>
          <p:nvPr/>
        </p:nvSpPr>
        <p:spPr>
          <a:xfrm>
            <a:off x="7766450" y="4117939"/>
            <a:ext cx="454987" cy="276999"/>
          </a:xfrm>
          <a:prstGeom prst="rect">
            <a:avLst/>
          </a:prstGeom>
          <a:noFill/>
        </p:spPr>
        <p:txBody>
          <a:bodyPr wrap="square" rtlCol="0">
            <a:spAutoFit/>
          </a:bodyPr>
          <a:lstStyle/>
          <a:p>
            <a:r>
              <a:rPr lang="en-US" sz="1200" dirty="0">
                <a:solidFill>
                  <a:srgbClr val="005C2A"/>
                </a:solidFill>
              </a:rPr>
              <a:t>0..*</a:t>
            </a:r>
          </a:p>
        </p:txBody>
      </p:sp>
      <p:sp>
        <p:nvSpPr>
          <p:cNvPr id="68" name="Rounded Rectangle 67"/>
          <p:cNvSpPr/>
          <p:nvPr/>
        </p:nvSpPr>
        <p:spPr bwMode="auto">
          <a:xfrm>
            <a:off x="1155982" y="3957935"/>
            <a:ext cx="1918103" cy="504828"/>
          </a:xfrm>
          <a:prstGeom prst="roundRect">
            <a:avLst/>
          </a:prstGeom>
          <a:solidFill>
            <a:srgbClr val="A3D963"/>
          </a:solidFill>
          <a:ln w="9525" cap="flat" cmpd="sng" algn="ctr">
            <a:solidFill>
              <a:srgbClr val="505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ctr">
              <a:spcBef>
                <a:spcPct val="0"/>
              </a:spcBef>
              <a:spcAft>
                <a:spcPct val="0"/>
              </a:spcAft>
            </a:pPr>
            <a:r>
              <a:rPr kumimoji="1" lang="en-US" sz="1400" dirty="0" err="1">
                <a:latin typeface="+mj-lt"/>
                <a:ea typeface="ＭＳ Ｐゴシック" charset="-128"/>
              </a:rPr>
              <a:t>ElectricPower</a:t>
            </a:r>
            <a:r>
              <a:rPr kumimoji="1" lang="en-US" sz="1400" dirty="0">
                <a:latin typeface="+mj-lt"/>
                <a:ea typeface="ＭＳ Ｐゴシック" charset="-128"/>
              </a:rPr>
              <a:t/>
            </a:r>
            <a:br>
              <a:rPr kumimoji="1" lang="en-US" sz="1400" dirty="0">
                <a:latin typeface="+mj-lt"/>
                <a:ea typeface="ＭＳ Ｐゴシック" charset="-128"/>
              </a:rPr>
            </a:br>
            <a:r>
              <a:rPr kumimoji="1" lang="en-US" sz="1400" dirty="0" err="1">
                <a:latin typeface="+mj-lt"/>
                <a:ea typeface="ＭＳ Ｐゴシック" charset="-128"/>
              </a:rPr>
              <a:t>UsageSummary</a:t>
            </a:r>
            <a:endParaRPr kumimoji="1" lang="en-US" sz="1400" dirty="0">
              <a:latin typeface="+mj-lt"/>
              <a:ea typeface="ＭＳ Ｐゴシック" charset="-128"/>
            </a:endParaRPr>
          </a:p>
        </p:txBody>
      </p:sp>
      <p:sp>
        <p:nvSpPr>
          <p:cNvPr id="69" name="Rounded Rectangle 68"/>
          <p:cNvSpPr/>
          <p:nvPr/>
        </p:nvSpPr>
        <p:spPr bwMode="auto">
          <a:xfrm>
            <a:off x="1176070" y="5443647"/>
            <a:ext cx="1878691" cy="504828"/>
          </a:xfrm>
          <a:prstGeom prst="roundRect">
            <a:avLst/>
          </a:prstGeom>
          <a:solidFill>
            <a:srgbClr val="A3D963"/>
          </a:solidFill>
          <a:ln w="9525" cap="flat" cmpd="sng" algn="ctr">
            <a:solidFill>
              <a:srgbClr val="505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ctr">
              <a:spcBef>
                <a:spcPct val="0"/>
              </a:spcBef>
              <a:spcAft>
                <a:spcPct val="0"/>
              </a:spcAft>
            </a:pPr>
            <a:r>
              <a:rPr kumimoji="1" lang="en-US" sz="1400" dirty="0" err="1">
                <a:latin typeface="+mj-lt"/>
                <a:ea typeface="ＭＳ Ｐゴシック" charset="-128"/>
              </a:rPr>
              <a:t>ElectricPower</a:t>
            </a:r>
            <a:r>
              <a:rPr kumimoji="1" lang="en-US" sz="1400" dirty="0">
                <a:latin typeface="+mj-lt"/>
                <a:ea typeface="ＭＳ Ｐゴシック" charset="-128"/>
              </a:rPr>
              <a:t/>
            </a:r>
            <a:br>
              <a:rPr kumimoji="1" lang="en-US" sz="1400" dirty="0">
                <a:latin typeface="+mj-lt"/>
                <a:ea typeface="ＭＳ Ｐゴシック" charset="-128"/>
              </a:rPr>
            </a:br>
            <a:r>
              <a:rPr kumimoji="1" lang="en-US" sz="1400" dirty="0" err="1">
                <a:latin typeface="+mj-lt"/>
                <a:ea typeface="ＭＳ Ｐゴシック" charset="-128"/>
              </a:rPr>
              <a:t>QualitySummary</a:t>
            </a:r>
            <a:endParaRPr kumimoji="1" lang="en-US" sz="1400" dirty="0">
              <a:latin typeface="+mj-lt"/>
              <a:ea typeface="ＭＳ Ｐゴシック" charset="-128"/>
            </a:endParaRPr>
          </a:p>
        </p:txBody>
      </p:sp>
      <p:cxnSp>
        <p:nvCxnSpPr>
          <p:cNvPr id="70" name="Elbow Connector 69"/>
          <p:cNvCxnSpPr>
            <a:stCxn id="25" idx="1"/>
            <a:endCxn id="68" idx="1"/>
          </p:cNvCxnSpPr>
          <p:nvPr/>
        </p:nvCxnSpPr>
        <p:spPr bwMode="auto">
          <a:xfrm rot="10800000" flipH="1" flipV="1">
            <a:off x="928489" y="2086658"/>
            <a:ext cx="227491" cy="2123692"/>
          </a:xfrm>
          <a:prstGeom prst="bentConnector3">
            <a:avLst>
              <a:gd name="adj1" fmla="val -100488"/>
            </a:avLst>
          </a:prstGeom>
          <a:gradFill rotWithShape="0">
            <a:gsLst>
              <a:gs pos="0">
                <a:srgbClr val="FFFFFF"/>
              </a:gs>
              <a:gs pos="100000">
                <a:srgbClr val="C8C8C8"/>
              </a:gs>
            </a:gsLst>
            <a:lin ang="5400000" scaled="1"/>
          </a:gradFill>
          <a:ln w="19050" cap="flat" cmpd="sng" algn="ctr">
            <a:solidFill>
              <a:srgbClr val="005C2A"/>
            </a:solidFill>
            <a:prstDash val="solid"/>
            <a:round/>
            <a:headEnd type="none" w="med" len="med"/>
            <a:tailEnd type="triangle" w="lg" len="med"/>
          </a:ln>
          <a:effectLst/>
        </p:spPr>
      </p:cxnSp>
      <p:cxnSp>
        <p:nvCxnSpPr>
          <p:cNvPr id="71" name="Elbow Connector 70"/>
          <p:cNvCxnSpPr>
            <a:stCxn id="25" idx="1"/>
            <a:endCxn id="69" idx="1"/>
          </p:cNvCxnSpPr>
          <p:nvPr/>
        </p:nvCxnSpPr>
        <p:spPr bwMode="auto">
          <a:xfrm rot="10800000" flipH="1" flipV="1">
            <a:off x="928490" y="2086658"/>
            <a:ext cx="247579" cy="3609403"/>
          </a:xfrm>
          <a:prstGeom prst="bentConnector3">
            <a:avLst>
              <a:gd name="adj1" fmla="val -92334"/>
            </a:avLst>
          </a:prstGeom>
          <a:gradFill rotWithShape="0">
            <a:gsLst>
              <a:gs pos="0">
                <a:srgbClr val="FFFFFF"/>
              </a:gs>
              <a:gs pos="100000">
                <a:srgbClr val="C8C8C8"/>
              </a:gs>
            </a:gsLst>
            <a:lin ang="5400000" scaled="1"/>
          </a:gradFill>
          <a:ln w="19050" cap="flat" cmpd="sng" algn="ctr">
            <a:solidFill>
              <a:srgbClr val="005C2A"/>
            </a:solidFill>
            <a:prstDash val="solid"/>
            <a:round/>
            <a:headEnd type="none" w="med" len="med"/>
            <a:tailEnd type="triangle" w="lg" len="med"/>
          </a:ln>
          <a:effectLst/>
        </p:spPr>
      </p:cxnSp>
      <p:sp>
        <p:nvSpPr>
          <p:cNvPr id="72" name="TextBox 71"/>
          <p:cNvSpPr txBox="1"/>
          <p:nvPr/>
        </p:nvSpPr>
        <p:spPr>
          <a:xfrm>
            <a:off x="762001" y="3957938"/>
            <a:ext cx="454987" cy="276999"/>
          </a:xfrm>
          <a:prstGeom prst="rect">
            <a:avLst/>
          </a:prstGeom>
          <a:noFill/>
        </p:spPr>
        <p:txBody>
          <a:bodyPr wrap="square" rtlCol="0">
            <a:spAutoFit/>
          </a:bodyPr>
          <a:lstStyle/>
          <a:p>
            <a:r>
              <a:rPr lang="en-US" sz="1200" dirty="0">
                <a:solidFill>
                  <a:srgbClr val="005C2A"/>
                </a:solidFill>
              </a:rPr>
              <a:t>0..*</a:t>
            </a:r>
          </a:p>
        </p:txBody>
      </p:sp>
      <p:sp>
        <p:nvSpPr>
          <p:cNvPr id="73" name="Rounded Rectangle 72"/>
          <p:cNvSpPr/>
          <p:nvPr/>
        </p:nvSpPr>
        <p:spPr bwMode="auto">
          <a:xfrm>
            <a:off x="1155983" y="4724401"/>
            <a:ext cx="1918103" cy="504828"/>
          </a:xfrm>
          <a:prstGeom prst="roundRect">
            <a:avLst/>
          </a:prstGeom>
          <a:solidFill>
            <a:srgbClr val="A3D963"/>
          </a:solidFill>
          <a:ln w="254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ctr">
              <a:spcBef>
                <a:spcPct val="0"/>
              </a:spcBef>
              <a:spcAft>
                <a:spcPct val="0"/>
              </a:spcAft>
            </a:pPr>
            <a:r>
              <a:rPr kumimoji="1" lang="en-US" sz="1400" dirty="0" err="1">
                <a:latin typeface="+mj-lt"/>
                <a:ea typeface="ＭＳ Ｐゴシック" charset="-128"/>
              </a:rPr>
              <a:t>ElectricPower</a:t>
            </a:r>
            <a:r>
              <a:rPr kumimoji="1" lang="en-US" sz="1400" dirty="0">
                <a:latin typeface="+mj-lt"/>
                <a:ea typeface="ＭＳ Ｐゴシック" charset="-128"/>
              </a:rPr>
              <a:t/>
            </a:r>
            <a:br>
              <a:rPr kumimoji="1" lang="en-US" sz="1400" dirty="0">
                <a:latin typeface="+mj-lt"/>
                <a:ea typeface="ＭＳ Ｐゴシック" charset="-128"/>
              </a:rPr>
            </a:br>
            <a:r>
              <a:rPr kumimoji="1" lang="en-US" sz="1400" dirty="0" err="1">
                <a:latin typeface="+mj-lt"/>
                <a:ea typeface="ＭＳ Ｐゴシック" charset="-128"/>
              </a:rPr>
              <a:t>UsageSummaryHash</a:t>
            </a:r>
            <a:endParaRPr kumimoji="1" lang="en-US" sz="1400" dirty="0">
              <a:latin typeface="+mj-lt"/>
              <a:ea typeface="ＭＳ Ｐゴシック" charset="-128"/>
            </a:endParaRPr>
          </a:p>
        </p:txBody>
      </p:sp>
      <p:sp>
        <p:nvSpPr>
          <p:cNvPr id="74" name="TextBox 73"/>
          <p:cNvSpPr txBox="1"/>
          <p:nvPr/>
        </p:nvSpPr>
        <p:spPr>
          <a:xfrm>
            <a:off x="762001" y="5405738"/>
            <a:ext cx="454987" cy="276999"/>
          </a:xfrm>
          <a:prstGeom prst="rect">
            <a:avLst/>
          </a:prstGeom>
          <a:noFill/>
        </p:spPr>
        <p:txBody>
          <a:bodyPr wrap="square" rtlCol="0">
            <a:spAutoFit/>
          </a:bodyPr>
          <a:lstStyle/>
          <a:p>
            <a:r>
              <a:rPr lang="en-US" sz="1200" dirty="0">
                <a:solidFill>
                  <a:srgbClr val="005C2A"/>
                </a:solidFill>
              </a:rPr>
              <a:t>0..*</a:t>
            </a:r>
          </a:p>
        </p:txBody>
      </p:sp>
      <p:sp>
        <p:nvSpPr>
          <p:cNvPr id="75" name="Rounded Rectangle 74"/>
          <p:cNvSpPr/>
          <p:nvPr/>
        </p:nvSpPr>
        <p:spPr bwMode="auto">
          <a:xfrm>
            <a:off x="5638574" y="2133601"/>
            <a:ext cx="1905227" cy="504828"/>
          </a:xfrm>
          <a:prstGeom prst="roundRect">
            <a:avLst/>
          </a:prstGeom>
          <a:solidFill>
            <a:srgbClr val="A3D963"/>
          </a:solidFill>
          <a:ln w="254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ctr">
              <a:spcBef>
                <a:spcPct val="0"/>
              </a:spcBef>
              <a:spcAft>
                <a:spcPct val="0"/>
              </a:spcAft>
            </a:pPr>
            <a:r>
              <a:rPr kumimoji="1" lang="en-US" sz="1400" dirty="0" err="1">
                <a:latin typeface="+mj-lt"/>
                <a:ea typeface="ＭＳ Ｐゴシック" charset="-128"/>
              </a:rPr>
              <a:t>HashInformation</a:t>
            </a:r>
            <a:endParaRPr kumimoji="1" lang="en-US" sz="1400" dirty="0">
              <a:latin typeface="+mj-lt"/>
              <a:ea typeface="ＭＳ Ｐゴシック" charset="-128"/>
            </a:endParaRPr>
          </a:p>
        </p:txBody>
      </p:sp>
      <p:sp>
        <p:nvSpPr>
          <p:cNvPr id="44" name="Title 1"/>
          <p:cNvSpPr>
            <a:spLocks noGrp="1"/>
          </p:cNvSpPr>
          <p:nvPr>
            <p:ph type="title"/>
          </p:nvPr>
        </p:nvSpPr>
        <p:spPr>
          <a:xfrm>
            <a:off x="169863" y="-1588"/>
            <a:ext cx="7858125" cy="693738"/>
          </a:xfrm>
        </p:spPr>
        <p:txBody>
          <a:bodyPr/>
          <a:lstStyle/>
          <a:p>
            <a:r>
              <a:rPr lang="en-US" dirty="0" smtClean="0"/>
              <a:t>Modified Green Button Information Model</a:t>
            </a:r>
            <a:endParaRPr lang="en-US" dirty="0"/>
          </a:p>
        </p:txBody>
      </p:sp>
      <p:sp>
        <p:nvSpPr>
          <p:cNvPr id="2" name="Footer Placeholder 1"/>
          <p:cNvSpPr>
            <a:spLocks noGrp="1"/>
          </p:cNvSpPr>
          <p:nvPr>
            <p:ph type="ftr" sz="quarter" idx="10"/>
          </p:nvPr>
        </p:nvSpPr>
        <p:spPr/>
        <p:txBody>
          <a:bodyPr/>
          <a:lstStyle/>
          <a:p>
            <a:pPr>
              <a:spcBef>
                <a:spcPct val="0"/>
              </a:spcBef>
              <a:spcAft>
                <a:spcPct val="0"/>
              </a:spcAft>
              <a:defRPr/>
            </a:pPr>
            <a:r>
              <a:rPr lang="en-US" altLang="ja-JP" smtClean="0">
                <a:solidFill>
                  <a:srgbClr val="000000"/>
                </a:solidFill>
              </a:rPr>
              <a:t>ACM Smart Energy Grid Security (SEGS) Workshop 2013, Berlin, Germany</a:t>
            </a:r>
            <a:endParaRPr lang="en-US" altLang="ja-JP">
              <a:solidFill>
                <a:srgbClr val="000000"/>
              </a:solidFill>
            </a:endParaRPr>
          </a:p>
        </p:txBody>
      </p:sp>
      <p:sp>
        <p:nvSpPr>
          <p:cNvPr id="3" name="Slide Number Placeholder 2"/>
          <p:cNvSpPr>
            <a:spLocks noGrp="1"/>
          </p:cNvSpPr>
          <p:nvPr>
            <p:ph type="sldNum" sz="quarter" idx="11"/>
          </p:nvPr>
        </p:nvSpPr>
        <p:spPr/>
        <p:txBody>
          <a:bodyPr/>
          <a:lstStyle/>
          <a:p>
            <a:pPr>
              <a:spcBef>
                <a:spcPct val="0"/>
              </a:spcBef>
              <a:spcAft>
                <a:spcPct val="0"/>
              </a:spcAft>
              <a:defRPr/>
            </a:pPr>
            <a:fld id="{1220E050-F7EC-493F-96F2-C2D0C793C8F8}" type="slidenum">
              <a:rPr lang="en-US" altLang="ja-JP" smtClean="0">
                <a:solidFill>
                  <a:srgbClr val="000000"/>
                </a:solidFill>
              </a:rPr>
              <a:pPr>
                <a:spcBef>
                  <a:spcPct val="0"/>
                </a:spcBef>
                <a:spcAft>
                  <a:spcPct val="0"/>
                </a:spcAft>
                <a:defRPr/>
              </a:pPr>
              <a:t>13</a:t>
            </a:fld>
            <a:endParaRPr lang="en-US" altLang="ja-JP">
              <a:solidFill>
                <a:srgbClr val="000000"/>
              </a:solidFill>
            </a:endParaRPr>
          </a:p>
        </p:txBody>
      </p:sp>
    </p:spTree>
    <p:extLst>
      <p:ext uri="{BB962C8B-B14F-4D97-AF65-F5344CB8AC3E}">
        <p14:creationId xmlns:p14="http://schemas.microsoft.com/office/powerpoint/2010/main" val="3170275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fade">
                                      <p:cBhvr>
                                        <p:cTn id="13" dur="500"/>
                                        <p:tgtEl>
                                          <p:spTgt spid="67"/>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fade">
                                      <p:cBhvr>
                                        <p:cTn id="25" dur="500"/>
                                        <p:tgtEl>
                                          <p:spTgt spid="7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animBg="1"/>
      <p:bldP spid="35" grpId="0" animBg="1"/>
      <p:bldP spid="67" grpId="0"/>
      <p:bldP spid="73"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a:t>Application for Demand-response Aggregation Service</a:t>
            </a:r>
          </a:p>
        </p:txBody>
      </p:sp>
      <p:sp>
        <p:nvSpPr>
          <p:cNvPr id="11" name="Content Placeholder 2"/>
          <p:cNvSpPr txBox="1">
            <a:spLocks/>
          </p:cNvSpPr>
          <p:nvPr/>
        </p:nvSpPr>
        <p:spPr>
          <a:xfrm>
            <a:off x="76200" y="762002"/>
            <a:ext cx="9067800" cy="5592763"/>
          </a:xfrm>
          <a:prstGeom prst="rect">
            <a:avLst/>
          </a:prstGeom>
        </p:spPr>
        <p:txBody>
          <a:bodyPr/>
          <a:lstStyle>
            <a:lvl1pPr marL="290513" indent="-290513" algn="l" defTabSz="457200"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1" fontAlgn="base" hangingPunct="1">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endParaRPr lang="en-US" dirty="0"/>
          </a:p>
        </p:txBody>
      </p:sp>
      <p:sp>
        <p:nvSpPr>
          <p:cNvPr id="8" name="Content Placeholder 2"/>
          <p:cNvSpPr txBox="1">
            <a:spLocks/>
          </p:cNvSpPr>
          <p:nvPr/>
        </p:nvSpPr>
        <p:spPr>
          <a:xfrm>
            <a:off x="76200" y="762002"/>
            <a:ext cx="9067800" cy="5592763"/>
          </a:xfrm>
          <a:prstGeom prst="rect">
            <a:avLst/>
          </a:prstGeom>
        </p:spPr>
        <p:txBody>
          <a:bodyPr/>
          <a:lstStyle>
            <a:lvl1pPr marL="290513" indent="-290513" algn="l" defTabSz="457200"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1" fontAlgn="base" hangingPunct="1">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endParaRPr lang="en-US" dirty="0"/>
          </a:p>
        </p:txBody>
      </p:sp>
      <p:sp>
        <p:nvSpPr>
          <p:cNvPr id="3" name="Footer Placeholder 2"/>
          <p:cNvSpPr>
            <a:spLocks noGrp="1"/>
          </p:cNvSpPr>
          <p:nvPr>
            <p:ph type="ftr" sz="quarter" idx="10"/>
          </p:nvPr>
        </p:nvSpPr>
        <p:spPr/>
        <p:txBody>
          <a:bodyPr/>
          <a:lstStyle/>
          <a:p>
            <a:pPr>
              <a:defRPr/>
            </a:pPr>
            <a:r>
              <a:rPr lang="en-US" altLang="ja-JP" smtClean="0">
                <a:solidFill>
                  <a:srgbClr val="000000"/>
                </a:solidFill>
              </a:rPr>
              <a:t>ACM Smart Energy Grid Security (SEGS) Workshop 2013, Berlin, Germany</a:t>
            </a:r>
            <a:endParaRPr lang="en-US" altLang="ja-JP">
              <a:solidFill>
                <a:srgbClr val="000000"/>
              </a:solidFill>
            </a:endParaRPr>
          </a:p>
        </p:txBody>
      </p:sp>
      <p:sp>
        <p:nvSpPr>
          <p:cNvPr id="4" name="Slide Number Placeholder 3"/>
          <p:cNvSpPr>
            <a:spLocks noGrp="1"/>
          </p:cNvSpPr>
          <p:nvPr>
            <p:ph type="sldNum" sz="quarter" idx="11"/>
          </p:nvPr>
        </p:nvSpPr>
        <p:spPr/>
        <p:txBody>
          <a:bodyPr/>
          <a:lstStyle/>
          <a:p>
            <a:pPr>
              <a:defRPr/>
            </a:pPr>
            <a:fld id="{0A5ED180-1FC6-4A63-8F89-C56AB9165CD1}" type="slidenum">
              <a:rPr lang="en-US" altLang="ja-JP" smtClean="0">
                <a:solidFill>
                  <a:srgbClr val="000000"/>
                </a:solidFill>
              </a:rPr>
              <a:pPr>
                <a:defRPr/>
              </a:pPr>
              <a:t>14</a:t>
            </a:fld>
            <a:endParaRPr lang="en-US" altLang="ja-JP">
              <a:solidFill>
                <a:srgbClr val="000000"/>
              </a:solidFill>
            </a:endParaRPr>
          </a:p>
        </p:txBody>
      </p:sp>
      <p:grpSp>
        <p:nvGrpSpPr>
          <p:cNvPr id="5" name="Group 4"/>
          <p:cNvGrpSpPr/>
          <p:nvPr/>
        </p:nvGrpSpPr>
        <p:grpSpPr>
          <a:xfrm>
            <a:off x="3886200" y="1676400"/>
            <a:ext cx="5006431" cy="4038600"/>
            <a:chOff x="110839" y="685800"/>
            <a:chExt cx="5006431" cy="4038600"/>
          </a:xfrm>
        </p:grpSpPr>
        <p:pic>
          <p:nvPicPr>
            <p:cNvPr id="9" name="Picture 8"/>
            <p:cNvPicPr>
              <a:picLocks noChangeAspect="1"/>
            </p:cNvPicPr>
            <p:nvPr/>
          </p:nvPicPr>
          <p:blipFill>
            <a:blip r:embed="rId4"/>
            <a:stretch>
              <a:fillRect/>
            </a:stretch>
          </p:blipFill>
          <p:spPr>
            <a:xfrm>
              <a:off x="110839" y="685800"/>
              <a:ext cx="5006431" cy="4038600"/>
            </a:xfrm>
            <a:prstGeom prst="rect">
              <a:avLst/>
            </a:prstGeom>
          </p:spPr>
        </p:pic>
        <p:pic>
          <p:nvPicPr>
            <p:cNvPr id="13" name="Picture 12"/>
            <p:cNvPicPr>
              <a:picLocks noChangeAspect="1"/>
            </p:cNvPicPr>
            <p:nvPr/>
          </p:nvPicPr>
          <p:blipFill rotWithShape="1">
            <a:blip r:embed="rId4"/>
            <a:srcRect l="58668" t="26416" r="32200" b="62264"/>
            <a:stretch/>
          </p:blipFill>
          <p:spPr>
            <a:xfrm>
              <a:off x="3257550" y="2528888"/>
              <a:ext cx="457200" cy="457200"/>
            </a:xfrm>
            <a:prstGeom prst="rect">
              <a:avLst/>
            </a:prstGeom>
          </p:spPr>
        </p:pic>
      </p:grpSp>
      <p:sp>
        <p:nvSpPr>
          <p:cNvPr id="10" name="TextBox 9"/>
          <p:cNvSpPr txBox="1"/>
          <p:nvPr/>
        </p:nvSpPr>
        <p:spPr>
          <a:xfrm>
            <a:off x="228600" y="838200"/>
            <a:ext cx="4191000" cy="5632311"/>
          </a:xfrm>
          <a:prstGeom prst="rect">
            <a:avLst/>
          </a:prstGeom>
          <a:noFill/>
        </p:spPr>
        <p:txBody>
          <a:bodyPr wrap="square" rtlCol="0">
            <a:spAutoFit/>
          </a:bodyPr>
          <a:lstStyle/>
          <a:p>
            <a:pPr marL="342891" indent="-342891">
              <a:buFont typeface="+mj-lt"/>
              <a:buAutoNum type="arabicPeriod"/>
            </a:pPr>
            <a:r>
              <a:rPr lang="en-US" dirty="0" smtClean="0"/>
              <a:t>Energy usage data is reported to utility by smart meters (e.g., every 15 min)</a:t>
            </a:r>
          </a:p>
          <a:p>
            <a:pPr marL="342891" indent="-342891">
              <a:buFont typeface="+mj-lt"/>
              <a:buAutoNum type="arabicPeriod"/>
            </a:pPr>
            <a:endParaRPr lang="en-US" dirty="0" smtClean="0"/>
          </a:p>
          <a:p>
            <a:pPr marL="342891" indent="-342891">
              <a:buFont typeface="+mj-lt"/>
              <a:buAutoNum type="arabicPeriod"/>
            </a:pPr>
            <a:r>
              <a:rPr lang="en-US" dirty="0" smtClean="0"/>
              <a:t>Data collected by utility is downloaded and stored on the trusted repository</a:t>
            </a:r>
          </a:p>
          <a:p>
            <a:pPr marL="342891" indent="-342891">
              <a:buFont typeface="+mj-lt"/>
              <a:buAutoNum type="arabicPeriod"/>
            </a:pPr>
            <a:endParaRPr lang="en-US" dirty="0"/>
          </a:p>
          <a:p>
            <a:pPr marL="342891" indent="-342891">
              <a:buFont typeface="+mj-lt"/>
              <a:buAutoNum type="arabicPeriod" startAt="3"/>
            </a:pPr>
            <a:r>
              <a:rPr lang="en-US" dirty="0"/>
              <a:t>DR event is announced</a:t>
            </a:r>
          </a:p>
          <a:p>
            <a:pPr marL="342891" indent="-342891">
              <a:buFont typeface="+mj-lt"/>
              <a:buAutoNum type="arabicPeriod" startAt="3"/>
            </a:pPr>
            <a:endParaRPr lang="en-US" dirty="0"/>
          </a:p>
          <a:p>
            <a:pPr marL="342891" indent="-342891">
              <a:buFont typeface="+mj-lt"/>
              <a:buAutoNum type="arabicPeriod" startAt="3"/>
            </a:pPr>
            <a:r>
              <a:rPr lang="en-US" dirty="0"/>
              <a:t>DR event is executed</a:t>
            </a:r>
          </a:p>
          <a:p>
            <a:pPr marL="342891" indent="-342891">
              <a:buFont typeface="+mj-lt"/>
              <a:buAutoNum type="arabicPeriod" startAt="3"/>
            </a:pPr>
            <a:endParaRPr lang="en-US" dirty="0"/>
          </a:p>
          <a:p>
            <a:pPr marL="342891" indent="-342891">
              <a:buFont typeface="+mj-lt"/>
              <a:buAutoNum type="arabicPeriod" startAt="3"/>
            </a:pPr>
            <a:r>
              <a:rPr lang="en-US" dirty="0"/>
              <a:t>Usage data is requested</a:t>
            </a:r>
          </a:p>
          <a:p>
            <a:pPr marL="342891" indent="-342891">
              <a:buFont typeface="+mj-lt"/>
              <a:buAutoNum type="arabicPeriod" startAt="3"/>
            </a:pPr>
            <a:endParaRPr lang="en-US" dirty="0"/>
          </a:p>
          <a:p>
            <a:pPr marL="342891" indent="-342891">
              <a:buFont typeface="+mj-lt"/>
              <a:buAutoNum type="arabicPeriod" startAt="3"/>
            </a:pPr>
            <a:r>
              <a:rPr lang="en-US" dirty="0"/>
              <a:t>Customer selects which data it wants to disclose and sends redacted data</a:t>
            </a:r>
          </a:p>
          <a:p>
            <a:pPr marL="342891" indent="-342891">
              <a:buFont typeface="+mj-lt"/>
              <a:buAutoNum type="arabicPeriod" startAt="3"/>
            </a:pPr>
            <a:endParaRPr lang="en-US" dirty="0"/>
          </a:p>
          <a:p>
            <a:pPr marL="342891" indent="-342891">
              <a:buFont typeface="+mj-lt"/>
              <a:buAutoNum type="arabicPeriod" startAt="3"/>
            </a:pPr>
            <a:r>
              <a:rPr lang="en-US" dirty="0"/>
              <a:t>Aggregator verifies the data and evaluates customer’s </a:t>
            </a:r>
            <a:r>
              <a:rPr lang="en-US" dirty="0" smtClean="0"/>
              <a:t>performance</a:t>
            </a:r>
            <a:endParaRPr lang="en-US" dirty="0"/>
          </a:p>
        </p:txBody>
      </p:sp>
    </p:spTree>
    <p:extLst>
      <p:ext uri="{BB962C8B-B14F-4D97-AF65-F5344CB8AC3E}">
        <p14:creationId xmlns:p14="http://schemas.microsoft.com/office/powerpoint/2010/main" val="95399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Content Placeholder 2"/>
          <p:cNvSpPr txBox="1">
            <a:spLocks/>
          </p:cNvSpPr>
          <p:nvPr/>
        </p:nvSpPr>
        <p:spPr>
          <a:xfrm>
            <a:off x="168277" y="869953"/>
            <a:ext cx="8786813" cy="5592763"/>
          </a:xfrm>
          <a:prstGeom prst="rect">
            <a:avLst/>
          </a:prstGeom>
        </p:spPr>
        <p:txBody>
          <a:bodyPr/>
          <a:lstStyle>
            <a:lvl1pPr marL="290513" indent="-290513" algn="l" defTabSz="457200"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1" fontAlgn="base" hangingPunct="1">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a:lnSpc>
                <a:spcPct val="150000"/>
              </a:lnSpc>
            </a:pPr>
            <a:endParaRPr lang="en-US" kern="0" dirty="0"/>
          </a:p>
        </p:txBody>
      </p:sp>
      <p:sp>
        <p:nvSpPr>
          <p:cNvPr id="7" name="Content Placeholder 2"/>
          <p:cNvSpPr txBox="1">
            <a:spLocks/>
          </p:cNvSpPr>
          <p:nvPr/>
        </p:nvSpPr>
        <p:spPr>
          <a:xfrm>
            <a:off x="76200" y="808040"/>
            <a:ext cx="9067800" cy="5592763"/>
          </a:xfrm>
          <a:prstGeom prst="rect">
            <a:avLst/>
          </a:prstGeom>
        </p:spPr>
        <p:txBody>
          <a:bodyPr/>
          <a:lstStyle>
            <a:lvl1pPr marL="290513" indent="-290513" algn="l" defTabSz="457200"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1" fontAlgn="base" hangingPunct="1">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endParaRPr lang="en-US" dirty="0" smtClean="0"/>
          </a:p>
          <a:p>
            <a:endParaRPr lang="en-US" dirty="0"/>
          </a:p>
          <a:p>
            <a:r>
              <a:rPr lang="en-US" dirty="0" smtClean="0"/>
              <a:t>Customer-centric framework for energy usage data sharing</a:t>
            </a:r>
          </a:p>
          <a:p>
            <a:pPr lvl="1"/>
            <a:r>
              <a:rPr lang="en-US" dirty="0" err="1" smtClean="0"/>
              <a:t>Merkle</a:t>
            </a:r>
            <a:r>
              <a:rPr lang="en-US" dirty="0" smtClean="0"/>
              <a:t> </a:t>
            </a:r>
            <a:r>
              <a:rPr lang="en-US" dirty="0"/>
              <a:t>hash tree based design for </a:t>
            </a:r>
            <a:r>
              <a:rPr lang="en-US" dirty="0" err="1"/>
              <a:t>redactable</a:t>
            </a:r>
            <a:r>
              <a:rPr lang="en-US" dirty="0"/>
              <a:t>, verifiable energy usage </a:t>
            </a:r>
            <a:r>
              <a:rPr lang="en-US" dirty="0" smtClean="0"/>
              <a:t>data</a:t>
            </a:r>
          </a:p>
          <a:p>
            <a:endParaRPr lang="en-US" dirty="0"/>
          </a:p>
          <a:p>
            <a:r>
              <a:rPr lang="en-US" dirty="0"/>
              <a:t>Prototype </a:t>
            </a:r>
            <a:r>
              <a:rPr lang="en-US" dirty="0" smtClean="0"/>
              <a:t>implementation, extending </a:t>
            </a:r>
            <a:r>
              <a:rPr lang="en-US" dirty="0"/>
              <a:t>Green Button data </a:t>
            </a:r>
            <a:r>
              <a:rPr lang="en-US" dirty="0" smtClean="0"/>
              <a:t>model</a:t>
            </a:r>
          </a:p>
          <a:p>
            <a:pPr marL="0" indent="0">
              <a:buNone/>
            </a:pPr>
            <a:endParaRPr lang="en-US" dirty="0" smtClean="0"/>
          </a:p>
          <a:p>
            <a:pPr marL="0" indent="0">
              <a:buNone/>
            </a:pPr>
            <a:endParaRPr lang="en-US" dirty="0"/>
          </a:p>
          <a:p>
            <a:r>
              <a:rPr lang="en-US" dirty="0"/>
              <a:t>Future </a:t>
            </a:r>
            <a:r>
              <a:rPr lang="en-US" dirty="0" smtClean="0"/>
              <a:t>work – Proposal for standardization in Green Button</a:t>
            </a:r>
            <a:endParaRPr lang="en-US" dirty="0"/>
          </a:p>
        </p:txBody>
      </p:sp>
      <p:sp>
        <p:nvSpPr>
          <p:cNvPr id="3" name="Footer Placeholder 2"/>
          <p:cNvSpPr>
            <a:spLocks noGrp="1"/>
          </p:cNvSpPr>
          <p:nvPr>
            <p:ph type="ftr" sz="quarter" idx="10"/>
          </p:nvPr>
        </p:nvSpPr>
        <p:spPr/>
        <p:txBody>
          <a:bodyPr/>
          <a:lstStyle/>
          <a:p>
            <a:pPr>
              <a:defRPr/>
            </a:pPr>
            <a:r>
              <a:rPr lang="en-US" altLang="ja-JP" dirty="0" smtClean="0">
                <a:solidFill>
                  <a:srgbClr val="000000"/>
                </a:solidFill>
              </a:rPr>
              <a:t>ACM Smart Energy Grid Security (SEGS) Workshop 2013, Berlin, Germany</a:t>
            </a:r>
            <a:endParaRPr lang="en-US" altLang="ja-JP" dirty="0">
              <a:solidFill>
                <a:srgbClr val="000000"/>
              </a:solidFill>
            </a:endParaRPr>
          </a:p>
        </p:txBody>
      </p:sp>
      <p:sp>
        <p:nvSpPr>
          <p:cNvPr id="5" name="Slide Number Placeholder 4"/>
          <p:cNvSpPr>
            <a:spLocks noGrp="1"/>
          </p:cNvSpPr>
          <p:nvPr>
            <p:ph type="sldNum" sz="quarter" idx="11"/>
          </p:nvPr>
        </p:nvSpPr>
        <p:spPr/>
        <p:txBody>
          <a:bodyPr/>
          <a:lstStyle/>
          <a:p>
            <a:pPr>
              <a:defRPr/>
            </a:pPr>
            <a:fld id="{0A5ED180-1FC6-4A63-8F89-C56AB9165CD1}" type="slidenum">
              <a:rPr lang="en-US" altLang="ja-JP" smtClean="0">
                <a:solidFill>
                  <a:srgbClr val="000000"/>
                </a:solidFill>
              </a:rPr>
              <a:pPr>
                <a:defRPr/>
              </a:pPr>
              <a:t>15</a:t>
            </a:fld>
            <a:endParaRPr lang="en-US" altLang="ja-JP" dirty="0">
              <a:solidFill>
                <a:srgbClr val="000000"/>
              </a:solidFill>
            </a:endParaRPr>
          </a:p>
        </p:txBody>
      </p:sp>
    </p:spTree>
    <p:extLst>
      <p:ext uri="{BB962C8B-B14F-4D97-AF65-F5344CB8AC3E}">
        <p14:creationId xmlns:p14="http://schemas.microsoft.com/office/powerpoint/2010/main" val="2729042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63" y="-1588"/>
            <a:ext cx="7858125" cy="693738"/>
          </a:xfrm>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marL="0" indent="0" algn="ctr">
              <a:buNone/>
            </a:pPr>
            <a:r>
              <a:rPr lang="en-US" dirty="0" smtClean="0"/>
              <a:t/>
            </a:r>
            <a:br>
              <a:rPr lang="en-US" dirty="0" smtClean="0"/>
            </a:b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sz="3600" dirty="0" smtClean="0">
                <a:solidFill>
                  <a:srgbClr val="FF0000"/>
                </a:solidFill>
              </a:rPr>
              <a:t>Questions ?</a:t>
            </a:r>
          </a:p>
          <a:p>
            <a:pPr marL="0" indent="0" algn="ctr">
              <a:buNone/>
            </a:pPr>
            <a:endParaRPr lang="en-US" sz="4000" dirty="0">
              <a:solidFill>
                <a:srgbClr val="FF0000"/>
              </a:solidFill>
            </a:endParaRPr>
          </a:p>
          <a:p>
            <a:pPr marL="0" indent="0" algn="ctr">
              <a:buNone/>
            </a:pPr>
            <a:endParaRPr lang="en-US" sz="4000" dirty="0">
              <a:solidFill>
                <a:srgbClr val="FF0000"/>
              </a:solidFill>
            </a:endParaRPr>
          </a:p>
          <a:p>
            <a:pPr marL="0" indent="0" algn="ctr">
              <a:buNone/>
            </a:pPr>
            <a:r>
              <a:rPr lang="en-US" dirty="0" smtClean="0">
                <a:solidFill>
                  <a:schemeClr val="tx1"/>
                </a:solidFill>
              </a:rPr>
              <a:t>For any queries, contact:</a:t>
            </a:r>
          </a:p>
          <a:p>
            <a:pPr marL="0" indent="0" algn="ctr">
              <a:buNone/>
            </a:pPr>
            <a:r>
              <a:rPr lang="en-US" dirty="0" smtClean="0">
                <a:solidFill>
                  <a:schemeClr val="tx1"/>
                </a:solidFill>
              </a:rPr>
              <a:t>Gaurav Lahoti (</a:t>
            </a:r>
            <a:r>
              <a:rPr lang="en-US" dirty="0" smtClean="0">
                <a:solidFill>
                  <a:schemeClr val="tx1"/>
                </a:solidFill>
                <a:hlinkClick r:id="rId2"/>
              </a:rPr>
              <a:t>lahoti2@Illinois.edu</a:t>
            </a:r>
            <a:r>
              <a:rPr lang="en-US" dirty="0" smtClean="0">
                <a:solidFill>
                  <a:schemeClr val="tx1"/>
                </a:solidFill>
              </a:rPr>
              <a:t>)</a:t>
            </a:r>
          </a:p>
          <a:p>
            <a:pPr marL="0" indent="0" algn="ctr">
              <a:buNone/>
            </a:pPr>
            <a:r>
              <a:rPr lang="en-US" dirty="0" smtClean="0">
                <a:solidFill>
                  <a:schemeClr val="tx1"/>
                </a:solidFill>
              </a:rPr>
              <a:t>Daisuke Mashima (</a:t>
            </a:r>
            <a:r>
              <a:rPr lang="en-US" dirty="0" smtClean="0">
                <a:solidFill>
                  <a:schemeClr val="tx1"/>
                </a:solidFill>
                <a:hlinkClick r:id="rId3"/>
              </a:rPr>
              <a:t>dmashima@us.fujitsu.com</a:t>
            </a:r>
            <a:r>
              <a:rPr lang="en-US" dirty="0">
                <a:solidFill>
                  <a:schemeClr val="tx1"/>
                </a:solidFill>
              </a:rPr>
              <a:t>)</a:t>
            </a:r>
          </a:p>
        </p:txBody>
      </p:sp>
      <p:sp>
        <p:nvSpPr>
          <p:cNvPr id="4" name="Footer Placeholder 3"/>
          <p:cNvSpPr>
            <a:spLocks noGrp="1"/>
          </p:cNvSpPr>
          <p:nvPr>
            <p:ph type="ftr" sz="quarter" idx="10"/>
          </p:nvPr>
        </p:nvSpPr>
        <p:spPr/>
        <p:txBody>
          <a:bodyPr/>
          <a:lstStyle/>
          <a:p>
            <a:pPr>
              <a:spcBef>
                <a:spcPct val="0"/>
              </a:spcBef>
              <a:spcAft>
                <a:spcPct val="0"/>
              </a:spcAft>
              <a:defRPr/>
            </a:pPr>
            <a:r>
              <a:rPr lang="en-US" altLang="ja-JP" dirty="0" smtClean="0">
                <a:solidFill>
                  <a:srgbClr val="000000"/>
                </a:solidFill>
              </a:rPr>
              <a:t>ACM Smart Energy Grid Security (SEGS) Workshop 2013, Berlin, Germany</a:t>
            </a:r>
            <a:endParaRPr lang="en-US" altLang="ja-JP" dirty="0">
              <a:solidFill>
                <a:srgbClr val="000000"/>
              </a:solidFill>
            </a:endParaRPr>
          </a:p>
        </p:txBody>
      </p:sp>
      <p:sp>
        <p:nvSpPr>
          <p:cNvPr id="5" name="Slide Number Placeholder 4"/>
          <p:cNvSpPr>
            <a:spLocks noGrp="1"/>
          </p:cNvSpPr>
          <p:nvPr>
            <p:ph type="sldNum" sz="quarter" idx="11"/>
          </p:nvPr>
        </p:nvSpPr>
        <p:spPr/>
        <p:txBody>
          <a:bodyPr/>
          <a:lstStyle/>
          <a:p>
            <a:pPr>
              <a:spcBef>
                <a:spcPct val="0"/>
              </a:spcBef>
              <a:spcAft>
                <a:spcPct val="0"/>
              </a:spcAft>
              <a:defRPr/>
            </a:pPr>
            <a:fld id="{1220E050-F7EC-493F-96F2-C2D0C793C8F8}" type="slidenum">
              <a:rPr lang="en-US" altLang="ja-JP" smtClean="0">
                <a:solidFill>
                  <a:srgbClr val="000000"/>
                </a:solidFill>
              </a:rPr>
              <a:pPr>
                <a:spcBef>
                  <a:spcPct val="0"/>
                </a:spcBef>
                <a:spcAft>
                  <a:spcPct val="0"/>
                </a:spcAft>
                <a:defRPr/>
              </a:pPr>
              <a:t>16</a:t>
            </a:fld>
            <a:endParaRPr lang="en-US" altLang="ja-JP" dirty="0">
              <a:solidFill>
                <a:srgbClr val="000000"/>
              </a:solidFill>
            </a:endParaRPr>
          </a:p>
        </p:txBody>
      </p:sp>
    </p:spTree>
    <p:extLst>
      <p:ext uri="{BB962C8B-B14F-4D97-AF65-F5344CB8AC3E}">
        <p14:creationId xmlns:p14="http://schemas.microsoft.com/office/powerpoint/2010/main" val="2518459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Smart Grid – Consumer Domain </a:t>
            </a:r>
          </a:p>
        </p:txBody>
      </p:sp>
      <p:pic>
        <p:nvPicPr>
          <p:cNvPr id="2050" name="Picture 2" descr="http://i.cloud.opensystemsmedia.com/i__src53761d40910fa35abddb30fadc8011e4_paraf0d99c20bd457d46a92c72841873c47.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38203"/>
            <a:ext cx="7086600" cy="53942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3733800" y="838200"/>
            <a:ext cx="19050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ctr">
              <a:spcBef>
                <a:spcPct val="0"/>
              </a:spcBef>
              <a:spcAft>
                <a:spcPct val="0"/>
              </a:spcAft>
            </a:pPr>
            <a:endParaRPr kumimoji="1" lang="en-US" dirty="0">
              <a:solidFill>
                <a:srgbClr val="000000"/>
              </a:solidFill>
              <a:latin typeface="ＭＳ Ｐゴシック" charset="-128"/>
              <a:ea typeface="ＭＳ Ｐゴシック" charset="-128"/>
            </a:endParaRPr>
          </a:p>
        </p:txBody>
      </p:sp>
      <p:sp>
        <p:nvSpPr>
          <p:cNvPr id="8" name="TextBox 7"/>
          <p:cNvSpPr txBox="1"/>
          <p:nvPr/>
        </p:nvSpPr>
        <p:spPr>
          <a:xfrm>
            <a:off x="4686300" y="6347371"/>
            <a:ext cx="4419600" cy="276999"/>
          </a:xfrm>
          <a:prstGeom prst="rect">
            <a:avLst/>
          </a:prstGeom>
          <a:noFill/>
        </p:spPr>
        <p:txBody>
          <a:bodyPr wrap="square" rtlCol="0">
            <a:spAutoFit/>
          </a:bodyPr>
          <a:lstStyle/>
          <a:p>
            <a:r>
              <a:rPr lang="en-US" sz="1200" dirty="0" smtClean="0"/>
              <a:t>Source: http://www.ietf.org/proceedings/77/slides/intarea-7.pdf</a:t>
            </a:r>
            <a:endParaRPr lang="en-US" sz="1200" dirty="0"/>
          </a:p>
        </p:txBody>
      </p:sp>
      <p:sp>
        <p:nvSpPr>
          <p:cNvPr id="4" name="Footer Placeholder 3"/>
          <p:cNvSpPr>
            <a:spLocks noGrp="1"/>
          </p:cNvSpPr>
          <p:nvPr>
            <p:ph type="ftr" sz="quarter" idx="10"/>
          </p:nvPr>
        </p:nvSpPr>
        <p:spPr/>
        <p:txBody>
          <a:bodyPr/>
          <a:lstStyle/>
          <a:p>
            <a:pPr>
              <a:defRPr/>
            </a:pPr>
            <a:r>
              <a:rPr lang="en-US" altLang="ja-JP" dirty="0" smtClean="0">
                <a:solidFill>
                  <a:srgbClr val="000000"/>
                </a:solidFill>
              </a:rPr>
              <a:t>ACM Smart Energy Grid Security (SEGS) Workshop 2013, Berlin, Germany</a:t>
            </a:r>
            <a:endParaRPr lang="en-US" altLang="ja-JP" dirty="0">
              <a:solidFill>
                <a:srgbClr val="000000"/>
              </a:solidFill>
            </a:endParaRPr>
          </a:p>
        </p:txBody>
      </p:sp>
      <p:sp>
        <p:nvSpPr>
          <p:cNvPr id="5" name="Slide Number Placeholder 4"/>
          <p:cNvSpPr>
            <a:spLocks noGrp="1"/>
          </p:cNvSpPr>
          <p:nvPr>
            <p:ph type="sldNum" sz="quarter" idx="11"/>
          </p:nvPr>
        </p:nvSpPr>
        <p:spPr/>
        <p:txBody>
          <a:bodyPr/>
          <a:lstStyle/>
          <a:p>
            <a:pPr>
              <a:defRPr/>
            </a:pPr>
            <a:fld id="{0A5ED180-1FC6-4A63-8F89-C56AB9165CD1}" type="slidenum">
              <a:rPr lang="en-US" altLang="ja-JP" smtClean="0">
                <a:solidFill>
                  <a:srgbClr val="000000"/>
                </a:solidFill>
              </a:rPr>
              <a:pPr>
                <a:defRPr/>
              </a:pPr>
              <a:t>2</a:t>
            </a:fld>
            <a:endParaRPr lang="en-US" altLang="ja-JP" dirty="0">
              <a:solidFill>
                <a:srgbClr val="000000"/>
              </a:solidFill>
            </a:endParaRPr>
          </a:p>
        </p:txBody>
      </p:sp>
    </p:spTree>
    <p:extLst>
      <p:ext uri="{BB962C8B-B14F-4D97-AF65-F5344CB8AC3E}">
        <p14:creationId xmlns:p14="http://schemas.microsoft.com/office/powerpoint/2010/main" val="4270959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Smart Grid – </a:t>
            </a:r>
            <a:r>
              <a:rPr lang="en-US" sz="3600" dirty="0" smtClean="0"/>
              <a:t>Green Button </a:t>
            </a:r>
            <a:endParaRPr lang="en-US" sz="3600" dirty="0"/>
          </a:p>
        </p:txBody>
      </p:sp>
      <p:sp>
        <p:nvSpPr>
          <p:cNvPr id="3" name="Rectangle 2"/>
          <p:cNvSpPr/>
          <p:nvPr/>
        </p:nvSpPr>
        <p:spPr bwMode="auto">
          <a:xfrm>
            <a:off x="3733800" y="838200"/>
            <a:ext cx="19050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ctr">
              <a:spcBef>
                <a:spcPct val="0"/>
              </a:spcBef>
              <a:spcAft>
                <a:spcPct val="0"/>
              </a:spcAft>
            </a:pPr>
            <a:endParaRPr kumimoji="1" lang="en-US" dirty="0">
              <a:solidFill>
                <a:srgbClr val="000000"/>
              </a:solidFill>
              <a:latin typeface="ＭＳ Ｐゴシック" charset="-128"/>
              <a:ea typeface="ＭＳ Ｐゴシック" charset="-128"/>
            </a:endParaRPr>
          </a:p>
        </p:txBody>
      </p:sp>
      <p:sp>
        <p:nvSpPr>
          <p:cNvPr id="4" name="Footer Placeholder 3"/>
          <p:cNvSpPr>
            <a:spLocks noGrp="1"/>
          </p:cNvSpPr>
          <p:nvPr>
            <p:ph type="ftr" sz="quarter" idx="10"/>
          </p:nvPr>
        </p:nvSpPr>
        <p:spPr/>
        <p:txBody>
          <a:bodyPr/>
          <a:lstStyle/>
          <a:p>
            <a:pPr>
              <a:defRPr/>
            </a:pPr>
            <a:r>
              <a:rPr lang="en-US" altLang="ja-JP" dirty="0" smtClean="0">
                <a:solidFill>
                  <a:srgbClr val="000000"/>
                </a:solidFill>
              </a:rPr>
              <a:t>ACM Smart Energy Grid Security (SEGS) Workshop 2013, Berlin, Germany</a:t>
            </a:r>
            <a:endParaRPr lang="en-US" altLang="ja-JP" dirty="0">
              <a:solidFill>
                <a:srgbClr val="000000"/>
              </a:solidFill>
            </a:endParaRPr>
          </a:p>
        </p:txBody>
      </p:sp>
      <p:sp>
        <p:nvSpPr>
          <p:cNvPr id="5" name="Slide Number Placeholder 4"/>
          <p:cNvSpPr>
            <a:spLocks noGrp="1"/>
          </p:cNvSpPr>
          <p:nvPr>
            <p:ph type="sldNum" sz="quarter" idx="11"/>
          </p:nvPr>
        </p:nvSpPr>
        <p:spPr/>
        <p:txBody>
          <a:bodyPr/>
          <a:lstStyle/>
          <a:p>
            <a:pPr>
              <a:defRPr/>
            </a:pPr>
            <a:fld id="{0A5ED180-1FC6-4A63-8F89-C56AB9165CD1}" type="slidenum">
              <a:rPr lang="en-US" altLang="ja-JP" smtClean="0">
                <a:solidFill>
                  <a:srgbClr val="000000"/>
                </a:solidFill>
              </a:rPr>
              <a:pPr>
                <a:defRPr/>
              </a:pPr>
              <a:t>3</a:t>
            </a:fld>
            <a:endParaRPr lang="en-US" altLang="ja-JP" dirty="0">
              <a:solidFill>
                <a:srgbClr val="000000"/>
              </a:solidFill>
            </a:endParaRPr>
          </a:p>
        </p:txBody>
      </p:sp>
      <p:pic>
        <p:nvPicPr>
          <p:cNvPr id="9" name="Picture 2" descr="C:\_Project\Enernex\Work\PAPs\PAP10\GreenButton\CaIOUs\Green Button Download V1\greenDownload\green-DownloadText26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211172"/>
            <a:ext cx="2737619" cy="13514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9872" y="4211172"/>
            <a:ext cx="2835702" cy="1292703"/>
          </a:xfrm>
          <a:prstGeom prst="rect">
            <a:avLst/>
          </a:prstGeom>
        </p:spPr>
      </p:pic>
      <p:sp>
        <p:nvSpPr>
          <p:cNvPr id="11" name="Content Placeholder 2"/>
          <p:cNvSpPr txBox="1">
            <a:spLocks/>
          </p:cNvSpPr>
          <p:nvPr/>
        </p:nvSpPr>
        <p:spPr>
          <a:xfrm>
            <a:off x="168275" y="869950"/>
            <a:ext cx="8786813" cy="5592763"/>
          </a:xfrm>
          <a:prstGeom prst="rect">
            <a:avLst/>
          </a:prstGeom>
        </p:spPr>
        <p:txBody>
          <a:bodyPr/>
          <a:lstStyle>
            <a:lvl1pPr marL="290506" indent="-290506" algn="l" defTabSz="457189"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11" indent="-242882" algn="l" defTabSz="457189"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19" indent="-138110" algn="l" defTabSz="457189" rtl="0" eaLnBrk="1" fontAlgn="base" hangingPunct="1">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388" indent="-134935" algn="l" defTabSz="457189"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4993" indent="365116" algn="l" defTabSz="457189" rtl="0" eaLnBrk="1" fontAlgn="base" hangingPunct="1">
              <a:spcBef>
                <a:spcPct val="0"/>
              </a:spcBef>
              <a:spcAft>
                <a:spcPct val="0"/>
              </a:spcAft>
              <a:buBlip>
                <a:blip r:embed="rId5"/>
              </a:buBlip>
              <a:defRPr kumimoji="1" sz="2000">
                <a:solidFill>
                  <a:srgbClr val="000000"/>
                </a:solidFill>
                <a:latin typeface="+mn-lt"/>
                <a:ea typeface="+mn-ea"/>
                <a:cs typeface="+mn-cs"/>
              </a:defRPr>
            </a:lvl5pPr>
            <a:lvl6pPr marL="2762182" indent="365116" algn="l" defTabSz="457189" rtl="0" eaLnBrk="1" fontAlgn="base" hangingPunct="1">
              <a:spcBef>
                <a:spcPct val="0"/>
              </a:spcBef>
              <a:spcAft>
                <a:spcPct val="0"/>
              </a:spcAft>
              <a:buBlip>
                <a:blip r:embed="rId5"/>
              </a:buBlip>
              <a:defRPr kumimoji="1" sz="2000">
                <a:solidFill>
                  <a:srgbClr val="000000"/>
                </a:solidFill>
                <a:latin typeface="+mn-lt"/>
                <a:ea typeface="+mn-ea"/>
                <a:cs typeface="+mn-cs"/>
              </a:defRPr>
            </a:lvl6pPr>
            <a:lvl7pPr marL="3219370" indent="365116" algn="l" defTabSz="457189" rtl="0" eaLnBrk="1" fontAlgn="base" hangingPunct="1">
              <a:spcBef>
                <a:spcPct val="0"/>
              </a:spcBef>
              <a:spcAft>
                <a:spcPct val="0"/>
              </a:spcAft>
              <a:buBlip>
                <a:blip r:embed="rId5"/>
              </a:buBlip>
              <a:defRPr kumimoji="1" sz="2000">
                <a:solidFill>
                  <a:srgbClr val="000000"/>
                </a:solidFill>
                <a:latin typeface="+mn-lt"/>
                <a:ea typeface="+mn-ea"/>
                <a:cs typeface="+mn-cs"/>
              </a:defRPr>
            </a:lvl7pPr>
            <a:lvl8pPr marL="3676559" indent="365116" algn="l" defTabSz="457189" rtl="0" eaLnBrk="1" fontAlgn="base" hangingPunct="1">
              <a:spcBef>
                <a:spcPct val="0"/>
              </a:spcBef>
              <a:spcAft>
                <a:spcPct val="0"/>
              </a:spcAft>
              <a:buBlip>
                <a:blip r:embed="rId5"/>
              </a:buBlip>
              <a:defRPr kumimoji="1" sz="2000">
                <a:solidFill>
                  <a:srgbClr val="000000"/>
                </a:solidFill>
                <a:latin typeface="+mn-lt"/>
                <a:ea typeface="+mn-ea"/>
                <a:cs typeface="+mn-cs"/>
              </a:defRPr>
            </a:lvl8pPr>
            <a:lvl9pPr marL="4133747" indent="365116" algn="l" defTabSz="457189" rtl="0" eaLnBrk="1" fontAlgn="base" hangingPunct="1">
              <a:spcBef>
                <a:spcPct val="0"/>
              </a:spcBef>
              <a:spcAft>
                <a:spcPct val="0"/>
              </a:spcAft>
              <a:buBlip>
                <a:blip r:embed="rId5"/>
              </a:buBlip>
              <a:defRPr kumimoji="1" sz="2000">
                <a:solidFill>
                  <a:srgbClr val="000000"/>
                </a:solidFill>
                <a:latin typeface="+mn-lt"/>
                <a:ea typeface="+mn-ea"/>
                <a:cs typeface="+mn-cs"/>
              </a:defRPr>
            </a:lvl9pPr>
          </a:lstStyle>
          <a:p>
            <a:pPr>
              <a:lnSpc>
                <a:spcPct val="150000"/>
              </a:lnSpc>
            </a:pPr>
            <a:endParaRPr lang="en-US" kern="0" dirty="0" smtClean="0"/>
          </a:p>
          <a:p>
            <a:pPr>
              <a:lnSpc>
                <a:spcPct val="150000"/>
              </a:lnSpc>
            </a:pPr>
            <a:r>
              <a:rPr lang="en-US" kern="0" dirty="0" smtClean="0"/>
              <a:t>Green Button allows customers to download their energy usage information from electricity supplier in an easy-to-understand standard XML format</a:t>
            </a:r>
          </a:p>
        </p:txBody>
      </p:sp>
      <p:sp>
        <p:nvSpPr>
          <p:cNvPr id="6" name="Rectangle 5"/>
          <p:cNvSpPr/>
          <p:nvPr/>
        </p:nvSpPr>
        <p:spPr>
          <a:xfrm>
            <a:off x="2414967" y="5939106"/>
            <a:ext cx="4314066" cy="369332"/>
          </a:xfrm>
          <a:prstGeom prst="rect">
            <a:avLst/>
          </a:prstGeom>
        </p:spPr>
        <p:txBody>
          <a:bodyPr wrap="none">
            <a:spAutoFit/>
          </a:bodyPr>
          <a:lstStyle/>
          <a:p>
            <a:r>
              <a:rPr lang="en-US" dirty="0" smtClean="0"/>
              <a:t>Source: http</a:t>
            </a:r>
            <a:r>
              <a:rPr lang="en-US" dirty="0"/>
              <a:t>://www.greenbuttondata.org/</a:t>
            </a:r>
          </a:p>
        </p:txBody>
      </p:sp>
    </p:spTree>
    <p:extLst>
      <p:ext uri="{BB962C8B-B14F-4D97-AF65-F5344CB8AC3E}">
        <p14:creationId xmlns:p14="http://schemas.microsoft.com/office/powerpoint/2010/main" val="214914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Usage Data - Services</a:t>
            </a:r>
            <a:endParaRPr lang="en-US" dirty="0"/>
          </a:p>
        </p:txBody>
      </p:sp>
      <p:sp>
        <p:nvSpPr>
          <p:cNvPr id="4" name="Content Placeholder 2"/>
          <p:cNvSpPr txBox="1">
            <a:spLocks/>
          </p:cNvSpPr>
          <p:nvPr/>
        </p:nvSpPr>
        <p:spPr>
          <a:xfrm>
            <a:off x="76200" y="808040"/>
            <a:ext cx="9067800" cy="5592763"/>
          </a:xfrm>
          <a:prstGeom prst="rect">
            <a:avLst/>
          </a:prstGeom>
        </p:spPr>
        <p:txBody>
          <a:bodyPr/>
          <a:lstStyle>
            <a:lvl1pPr marL="290513" indent="-290513" algn="l" defTabSz="457200"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1" fontAlgn="base" hangingPunct="1">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a:buNone/>
            </a:pPr>
            <a:endParaRPr lang="en-US" dirty="0"/>
          </a:p>
          <a:p>
            <a:r>
              <a:rPr lang="en-US" dirty="0" smtClean="0"/>
              <a:t>The </a:t>
            </a:r>
            <a:r>
              <a:rPr lang="en-US" dirty="0"/>
              <a:t>power usage </a:t>
            </a:r>
            <a:r>
              <a:rPr lang="en-US" dirty="0" smtClean="0"/>
              <a:t>data being available to customers has opened venues for 3</a:t>
            </a:r>
            <a:r>
              <a:rPr lang="en-US" baseline="30000" dirty="0" smtClean="0"/>
              <a:t>rd</a:t>
            </a:r>
            <a:r>
              <a:rPr lang="en-US" dirty="0" smtClean="0"/>
              <a:t> party applications and specialized services</a:t>
            </a:r>
            <a:endParaRPr lang="en-US" dirty="0"/>
          </a:p>
          <a:p>
            <a:pPr lvl="1"/>
            <a:r>
              <a:rPr lang="en-US" dirty="0" smtClean="0"/>
              <a:t>Analyzing </a:t>
            </a:r>
            <a:r>
              <a:rPr lang="en-US" dirty="0"/>
              <a:t>energy usage and provide actionable tips</a:t>
            </a:r>
          </a:p>
          <a:p>
            <a:pPr lvl="1"/>
            <a:r>
              <a:rPr lang="en-US" dirty="0"/>
              <a:t>Measurement of energy-efficiency investments</a:t>
            </a:r>
          </a:p>
          <a:p>
            <a:pPr lvl="1"/>
            <a:r>
              <a:rPr lang="en-US" dirty="0" smtClean="0"/>
              <a:t>Demand-Response </a:t>
            </a:r>
            <a:r>
              <a:rPr lang="en-US" dirty="0"/>
              <a:t>(DR) </a:t>
            </a:r>
            <a:r>
              <a:rPr lang="en-US" dirty="0" smtClean="0"/>
              <a:t>Aggregation</a:t>
            </a:r>
            <a:endParaRPr lang="en-US" dirty="0"/>
          </a:p>
          <a:p>
            <a:pPr lvl="1"/>
            <a:endParaRPr lang="en-US" dirty="0"/>
          </a:p>
          <a:p>
            <a:pPr lvl="1"/>
            <a:endParaRPr lang="en-US" b="1" dirty="0"/>
          </a:p>
          <a:p>
            <a:r>
              <a:rPr lang="en-US" dirty="0" smtClean="0"/>
              <a:t>It is an active area of research and new </a:t>
            </a:r>
            <a:r>
              <a:rPr lang="en-US" dirty="0"/>
              <a:t>services are constantly emerging in the </a:t>
            </a:r>
            <a:r>
              <a:rPr lang="en-US" dirty="0" smtClean="0"/>
              <a:t>market</a:t>
            </a:r>
            <a:endParaRPr lang="en-US" dirty="0"/>
          </a:p>
          <a:p>
            <a:pPr lvl="1"/>
            <a:endParaRPr lang="en-US" dirty="0"/>
          </a:p>
        </p:txBody>
      </p:sp>
      <p:sp>
        <p:nvSpPr>
          <p:cNvPr id="3" name="Footer Placeholder 2"/>
          <p:cNvSpPr>
            <a:spLocks noGrp="1"/>
          </p:cNvSpPr>
          <p:nvPr>
            <p:ph type="ftr" sz="quarter" idx="10"/>
          </p:nvPr>
        </p:nvSpPr>
        <p:spPr/>
        <p:txBody>
          <a:bodyPr/>
          <a:lstStyle/>
          <a:p>
            <a:pPr>
              <a:defRPr/>
            </a:pPr>
            <a:r>
              <a:rPr lang="en-US" altLang="ja-JP" dirty="0" smtClean="0">
                <a:solidFill>
                  <a:srgbClr val="000000"/>
                </a:solidFill>
              </a:rPr>
              <a:t>ACM Smart Energy Grid Security (SEGS) Workshop 2013, Berlin, Germany</a:t>
            </a:r>
            <a:endParaRPr lang="en-US" altLang="ja-JP" dirty="0">
              <a:solidFill>
                <a:srgbClr val="000000"/>
              </a:solidFill>
            </a:endParaRPr>
          </a:p>
        </p:txBody>
      </p:sp>
      <p:sp>
        <p:nvSpPr>
          <p:cNvPr id="5" name="Slide Number Placeholder 4"/>
          <p:cNvSpPr>
            <a:spLocks noGrp="1"/>
          </p:cNvSpPr>
          <p:nvPr>
            <p:ph type="sldNum" sz="quarter" idx="11"/>
          </p:nvPr>
        </p:nvSpPr>
        <p:spPr/>
        <p:txBody>
          <a:bodyPr/>
          <a:lstStyle/>
          <a:p>
            <a:pPr>
              <a:defRPr/>
            </a:pPr>
            <a:fld id="{0A5ED180-1FC6-4A63-8F89-C56AB9165CD1}" type="slidenum">
              <a:rPr lang="en-US" altLang="ja-JP" smtClean="0">
                <a:solidFill>
                  <a:srgbClr val="000000"/>
                </a:solidFill>
              </a:rPr>
              <a:pPr>
                <a:defRPr/>
              </a:pPr>
              <a:t>4</a:t>
            </a:fld>
            <a:endParaRPr lang="en-US" altLang="ja-JP" dirty="0">
              <a:solidFill>
                <a:srgbClr val="000000"/>
              </a:solidFill>
            </a:endParaRPr>
          </a:p>
        </p:txBody>
      </p:sp>
    </p:spTree>
    <p:extLst>
      <p:ext uri="{BB962C8B-B14F-4D97-AF65-F5344CB8AC3E}">
        <p14:creationId xmlns:p14="http://schemas.microsoft.com/office/powerpoint/2010/main" val="2567537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Risks</a:t>
            </a:r>
            <a:endParaRPr lang="en-US" dirty="0"/>
          </a:p>
        </p:txBody>
      </p:sp>
      <p:sp>
        <p:nvSpPr>
          <p:cNvPr id="4" name="Content Placeholder 2"/>
          <p:cNvSpPr txBox="1">
            <a:spLocks/>
          </p:cNvSpPr>
          <p:nvPr/>
        </p:nvSpPr>
        <p:spPr>
          <a:xfrm>
            <a:off x="168277" y="869953"/>
            <a:ext cx="8786813" cy="5592763"/>
          </a:xfrm>
          <a:prstGeom prst="rect">
            <a:avLst/>
          </a:prstGeom>
        </p:spPr>
        <p:txBody>
          <a:bodyPr/>
          <a:lstStyle>
            <a:lvl1pPr marL="290513" indent="-290513" algn="l" defTabSz="457200"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1" fontAlgn="base" hangingPunct="1">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a:lnSpc>
                <a:spcPct val="150000"/>
              </a:lnSpc>
            </a:pPr>
            <a:endParaRPr lang="en-US" kern="0" dirty="0"/>
          </a:p>
        </p:txBody>
      </p:sp>
      <p:sp>
        <p:nvSpPr>
          <p:cNvPr id="7" name="Content Placeholder 2"/>
          <p:cNvSpPr txBox="1">
            <a:spLocks/>
          </p:cNvSpPr>
          <p:nvPr/>
        </p:nvSpPr>
        <p:spPr>
          <a:xfrm>
            <a:off x="76200" y="655640"/>
            <a:ext cx="9067800" cy="5592763"/>
          </a:xfrm>
          <a:prstGeom prst="rect">
            <a:avLst/>
          </a:prstGeom>
        </p:spPr>
        <p:txBody>
          <a:bodyPr/>
          <a:lstStyle>
            <a:lvl1pPr marL="290513" indent="-290513" algn="l" defTabSz="457200"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1" fontAlgn="base" hangingPunct="1">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a:lnSpc>
                <a:spcPct val="150000"/>
              </a:lnSpc>
            </a:pPr>
            <a:r>
              <a:rPr lang="en-US" dirty="0"/>
              <a:t>Non-intrusive Appliance Load Monitoring (NALM)</a:t>
            </a:r>
          </a:p>
          <a:p>
            <a:pPr lvl="1">
              <a:lnSpc>
                <a:spcPct val="150000"/>
              </a:lnSpc>
            </a:pPr>
            <a:r>
              <a:rPr lang="en-US" dirty="0"/>
              <a:t>To infer information like devices used in the house, office timings, home presence pattern, usage time of specific devices, etc.</a:t>
            </a:r>
          </a:p>
        </p:txBody>
      </p:sp>
      <p:pic>
        <p:nvPicPr>
          <p:cNvPr id="1026" name="Picture 2" descr="http://georgehart.com/research/nalm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207" y="2819403"/>
            <a:ext cx="3790951" cy="19431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24200" y="4953000"/>
            <a:ext cx="3124200" cy="369332"/>
          </a:xfrm>
          <a:prstGeom prst="rect">
            <a:avLst/>
          </a:prstGeom>
          <a:noFill/>
        </p:spPr>
        <p:txBody>
          <a:bodyPr wrap="square" rtlCol="0">
            <a:spAutoFit/>
          </a:bodyPr>
          <a:lstStyle/>
          <a:p>
            <a:pPr algn="ctr"/>
            <a:r>
              <a:rPr lang="en-US" dirty="0"/>
              <a:t>Sample NALM</a:t>
            </a:r>
          </a:p>
        </p:txBody>
      </p:sp>
      <p:sp>
        <p:nvSpPr>
          <p:cNvPr id="6" name="Rectangle 5"/>
          <p:cNvSpPr/>
          <p:nvPr/>
        </p:nvSpPr>
        <p:spPr>
          <a:xfrm>
            <a:off x="2393561" y="5638802"/>
            <a:ext cx="4706738" cy="338554"/>
          </a:xfrm>
          <a:prstGeom prst="rect">
            <a:avLst/>
          </a:prstGeom>
        </p:spPr>
        <p:txBody>
          <a:bodyPr wrap="none">
            <a:spAutoFit/>
          </a:bodyPr>
          <a:lstStyle/>
          <a:p>
            <a:r>
              <a:rPr lang="en-US" sz="1600" i="1" dirty="0"/>
              <a:t>Source: http://georgehart.com/research/nalm.html</a:t>
            </a:r>
          </a:p>
        </p:txBody>
      </p:sp>
      <p:sp>
        <p:nvSpPr>
          <p:cNvPr id="3" name="Footer Placeholder 2"/>
          <p:cNvSpPr>
            <a:spLocks noGrp="1"/>
          </p:cNvSpPr>
          <p:nvPr>
            <p:ph type="ftr" sz="quarter" idx="10"/>
          </p:nvPr>
        </p:nvSpPr>
        <p:spPr/>
        <p:txBody>
          <a:bodyPr/>
          <a:lstStyle/>
          <a:p>
            <a:pPr>
              <a:defRPr/>
            </a:pPr>
            <a:r>
              <a:rPr lang="en-US" altLang="ja-JP" dirty="0" smtClean="0">
                <a:solidFill>
                  <a:srgbClr val="000000"/>
                </a:solidFill>
              </a:rPr>
              <a:t>ACM Smart Energy Grid Security (SEGS) Workshop 2013, Berlin, Germany</a:t>
            </a:r>
            <a:endParaRPr lang="en-US" altLang="ja-JP" dirty="0">
              <a:solidFill>
                <a:srgbClr val="000000"/>
              </a:solidFill>
            </a:endParaRPr>
          </a:p>
        </p:txBody>
      </p:sp>
      <p:sp>
        <p:nvSpPr>
          <p:cNvPr id="8" name="Slide Number Placeholder 7"/>
          <p:cNvSpPr>
            <a:spLocks noGrp="1"/>
          </p:cNvSpPr>
          <p:nvPr>
            <p:ph type="sldNum" sz="quarter" idx="11"/>
          </p:nvPr>
        </p:nvSpPr>
        <p:spPr/>
        <p:txBody>
          <a:bodyPr/>
          <a:lstStyle/>
          <a:p>
            <a:pPr>
              <a:defRPr/>
            </a:pPr>
            <a:fld id="{0A5ED180-1FC6-4A63-8F89-C56AB9165CD1}" type="slidenum">
              <a:rPr lang="en-US" altLang="ja-JP" smtClean="0">
                <a:solidFill>
                  <a:srgbClr val="000000"/>
                </a:solidFill>
              </a:rPr>
              <a:pPr>
                <a:defRPr/>
              </a:pPr>
              <a:t>5</a:t>
            </a:fld>
            <a:endParaRPr lang="en-US" altLang="ja-JP" dirty="0">
              <a:solidFill>
                <a:srgbClr val="000000"/>
              </a:solidFill>
            </a:endParaRPr>
          </a:p>
        </p:txBody>
      </p:sp>
    </p:spTree>
    <p:extLst>
      <p:ext uri="{BB962C8B-B14F-4D97-AF65-F5344CB8AC3E}">
        <p14:creationId xmlns:p14="http://schemas.microsoft.com/office/powerpoint/2010/main" val="1902021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Goals </a:t>
            </a:r>
            <a:r>
              <a:rPr lang="en-US" sz="2800" dirty="0" smtClean="0"/>
              <a:t>– Customer Centricity &amp; </a:t>
            </a:r>
            <a:r>
              <a:rPr lang="en-US" sz="2800" dirty="0"/>
              <a:t>Data Authenticity</a:t>
            </a:r>
          </a:p>
        </p:txBody>
      </p:sp>
      <p:sp>
        <p:nvSpPr>
          <p:cNvPr id="4" name="Content Placeholder 2"/>
          <p:cNvSpPr txBox="1">
            <a:spLocks/>
          </p:cNvSpPr>
          <p:nvPr/>
        </p:nvSpPr>
        <p:spPr>
          <a:xfrm>
            <a:off x="168277" y="869953"/>
            <a:ext cx="8786813" cy="5592763"/>
          </a:xfrm>
          <a:prstGeom prst="rect">
            <a:avLst/>
          </a:prstGeom>
        </p:spPr>
        <p:txBody>
          <a:bodyPr/>
          <a:lstStyle>
            <a:lvl1pPr marL="290513" indent="-290513" algn="l" defTabSz="457200"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1" fontAlgn="base" hangingPunct="1">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a:lnSpc>
                <a:spcPct val="150000"/>
              </a:lnSpc>
            </a:pPr>
            <a:endParaRPr lang="en-US" kern="0" dirty="0"/>
          </a:p>
        </p:txBody>
      </p:sp>
      <p:sp>
        <p:nvSpPr>
          <p:cNvPr id="7" name="Content Placeholder 2"/>
          <p:cNvSpPr txBox="1">
            <a:spLocks/>
          </p:cNvSpPr>
          <p:nvPr/>
        </p:nvSpPr>
        <p:spPr>
          <a:xfrm>
            <a:off x="76200" y="808040"/>
            <a:ext cx="9067800" cy="5592763"/>
          </a:xfrm>
          <a:prstGeom prst="rect">
            <a:avLst/>
          </a:prstGeom>
        </p:spPr>
        <p:txBody>
          <a:bodyPr/>
          <a:lstStyle>
            <a:lvl1pPr marL="290513" indent="-290513" algn="l" defTabSz="457200"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1" fontAlgn="base" hangingPunct="1">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marL="0" indent="0" algn="ctr">
              <a:buNone/>
            </a:pPr>
            <a:r>
              <a:rPr lang="en-US" sz="2800" b="1" dirty="0"/>
              <a:t>Customers</a:t>
            </a:r>
          </a:p>
          <a:p>
            <a:r>
              <a:rPr lang="en-US" dirty="0"/>
              <a:t>Have full control over their energy usage data</a:t>
            </a:r>
          </a:p>
          <a:p>
            <a:r>
              <a:rPr lang="en-US" dirty="0"/>
              <a:t>Should be able to govern sharing of the data with third </a:t>
            </a:r>
            <a:r>
              <a:rPr lang="en-US" dirty="0" smtClean="0"/>
              <a:t>parties</a:t>
            </a:r>
          </a:p>
          <a:p>
            <a:endParaRPr lang="en-US" dirty="0"/>
          </a:p>
          <a:p>
            <a:pPr marL="0" indent="0" algn="ctr">
              <a:buNone/>
            </a:pPr>
            <a:r>
              <a:rPr lang="en-US" sz="2800" b="1" dirty="0"/>
              <a:t>Third Party</a:t>
            </a:r>
          </a:p>
          <a:p>
            <a:r>
              <a:rPr lang="en-US" dirty="0" smtClean="0"/>
              <a:t>Should be able to </a:t>
            </a:r>
            <a:r>
              <a:rPr lang="en-US" dirty="0"/>
              <a:t>ensure that the data provided by a customer is the actual data as collected and has not been modified</a:t>
            </a:r>
          </a:p>
          <a:p>
            <a:endParaRPr lang="en-US" dirty="0"/>
          </a:p>
          <a:p>
            <a:pPr marL="0" indent="0" algn="ctr">
              <a:buNone/>
            </a:pPr>
            <a:r>
              <a:rPr lang="en-US" sz="3200" b="1" dirty="0"/>
              <a:t>Utility</a:t>
            </a:r>
          </a:p>
          <a:p>
            <a:r>
              <a:rPr lang="en-US" dirty="0"/>
              <a:t>Should be unaware of how the energy usage data is being used by the customer</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Footer Placeholder 2"/>
          <p:cNvSpPr>
            <a:spLocks noGrp="1"/>
          </p:cNvSpPr>
          <p:nvPr>
            <p:ph type="ftr" sz="quarter" idx="10"/>
          </p:nvPr>
        </p:nvSpPr>
        <p:spPr/>
        <p:txBody>
          <a:bodyPr/>
          <a:lstStyle/>
          <a:p>
            <a:pPr>
              <a:defRPr/>
            </a:pPr>
            <a:r>
              <a:rPr lang="en-US" altLang="ja-JP" dirty="0" smtClean="0">
                <a:solidFill>
                  <a:srgbClr val="000000"/>
                </a:solidFill>
              </a:rPr>
              <a:t>ACM Smart Energy Grid Security (SEGS) Workshop 2013, Berlin, Germany</a:t>
            </a:r>
            <a:endParaRPr lang="en-US" altLang="ja-JP" dirty="0">
              <a:solidFill>
                <a:srgbClr val="000000"/>
              </a:solidFill>
            </a:endParaRPr>
          </a:p>
        </p:txBody>
      </p:sp>
      <p:sp>
        <p:nvSpPr>
          <p:cNvPr id="5" name="Slide Number Placeholder 4"/>
          <p:cNvSpPr>
            <a:spLocks noGrp="1"/>
          </p:cNvSpPr>
          <p:nvPr>
            <p:ph type="sldNum" sz="quarter" idx="11"/>
          </p:nvPr>
        </p:nvSpPr>
        <p:spPr/>
        <p:txBody>
          <a:bodyPr/>
          <a:lstStyle/>
          <a:p>
            <a:pPr>
              <a:defRPr/>
            </a:pPr>
            <a:fld id="{0A5ED180-1FC6-4A63-8F89-C56AB9165CD1}" type="slidenum">
              <a:rPr lang="en-US" altLang="ja-JP" smtClean="0">
                <a:solidFill>
                  <a:srgbClr val="000000"/>
                </a:solidFill>
              </a:rPr>
              <a:pPr>
                <a:defRPr/>
              </a:pPr>
              <a:t>6</a:t>
            </a:fld>
            <a:endParaRPr lang="en-US" altLang="ja-JP" dirty="0">
              <a:solidFill>
                <a:srgbClr val="000000"/>
              </a:solidFill>
            </a:endParaRPr>
          </a:p>
        </p:txBody>
      </p:sp>
    </p:spTree>
    <p:extLst>
      <p:ext uri="{BB962C8B-B14F-4D97-AF65-F5344CB8AC3E}">
        <p14:creationId xmlns:p14="http://schemas.microsoft.com/office/powerpoint/2010/main" val="491225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Shape 139"/>
          <p:cNvSpPr txBox="1">
            <a:spLocks noGrp="1"/>
          </p:cNvSpPr>
          <p:nvPr>
            <p:ph type="title"/>
          </p:nvPr>
        </p:nvSpPr>
        <p:spPr>
          <a:xfrm>
            <a:off x="169862" y="-1588"/>
            <a:ext cx="8440738" cy="693599"/>
          </a:xfrm>
          <a:prstGeom prst="rect">
            <a:avLst/>
          </a:prstGeom>
          <a:noFill/>
          <a:ln>
            <a:noFill/>
          </a:ln>
        </p:spPr>
        <p:txBody>
          <a:bodyPr vert="horz" wrap="square" lIns="0" tIns="0" rIns="0" bIns="0" numCol="1" anchor="ctr" anchorCtr="0" compatLnSpc="1">
            <a:prstTxWarp prst="textNoShape">
              <a:avLst/>
            </a:prstTxWarp>
            <a:noAutofit/>
          </a:bodyPr>
          <a:lstStyle/>
          <a:p>
            <a:pPr>
              <a:spcBef>
                <a:spcPts val="0"/>
              </a:spcBef>
              <a:spcAft>
                <a:spcPts val="0"/>
              </a:spcAft>
              <a:buSzPct val="25000"/>
            </a:pPr>
            <a:r>
              <a:rPr lang="en-US" b="0" i="0" u="none" strike="noStrike" cap="none" baseline="0" dirty="0" smtClean="0">
                <a:solidFill>
                  <a:schemeClr val="dk2"/>
                </a:solidFill>
                <a:latin typeface="Arial"/>
                <a:ea typeface="Arial"/>
                <a:cs typeface="Arial"/>
                <a:sym typeface="Arial"/>
              </a:rPr>
              <a:t>Customer-centric</a:t>
            </a:r>
            <a:r>
              <a:rPr lang="en-US" b="0" i="0" u="none" strike="noStrike" cap="none" dirty="0" smtClean="0">
                <a:solidFill>
                  <a:schemeClr val="dk2"/>
                </a:solidFill>
                <a:latin typeface="Arial"/>
                <a:ea typeface="Arial"/>
                <a:cs typeface="Arial"/>
                <a:sym typeface="Arial"/>
              </a:rPr>
              <a:t> Energy Data Utilization</a:t>
            </a:r>
            <a:endParaRPr lang="en-US" b="0" i="0" u="none" strike="noStrike" cap="none" baseline="0" dirty="0">
              <a:solidFill>
                <a:schemeClr val="dk2"/>
              </a:solidFill>
              <a:latin typeface="Arial"/>
              <a:ea typeface="Arial"/>
              <a:cs typeface="Arial"/>
              <a:sym typeface="Arial"/>
            </a:endParaRPr>
          </a:p>
        </p:txBody>
      </p:sp>
      <p:sp>
        <p:nvSpPr>
          <p:cNvPr id="143" name="Shape 143"/>
          <p:cNvSpPr txBox="1"/>
          <p:nvPr/>
        </p:nvSpPr>
        <p:spPr>
          <a:xfrm>
            <a:off x="4300538" y="6653216"/>
            <a:ext cx="539700" cy="201599"/>
          </a:xfrm>
          <a:prstGeom prst="rect">
            <a:avLst/>
          </a:prstGeom>
          <a:noFill/>
          <a:ln>
            <a:noFill/>
          </a:ln>
        </p:spPr>
        <p:txBody>
          <a:bodyPr lIns="0" tIns="0" rIns="0" bIns="0" anchor="ctr" anchorCtr="0">
            <a:noAutofit/>
          </a:bodyPr>
          <a:lstStyle/>
          <a:p>
            <a:pPr algn="ctr">
              <a:buSzPct val="25000"/>
            </a:pPr>
            <a:r>
              <a:rPr lang="en-US" sz="1400" dirty="0"/>
              <a:t> </a:t>
            </a:r>
          </a:p>
        </p:txBody>
      </p:sp>
      <p:sp>
        <p:nvSpPr>
          <p:cNvPr id="38" name="Rounded Rectangle 37"/>
          <p:cNvSpPr/>
          <p:nvPr/>
        </p:nvSpPr>
        <p:spPr bwMode="auto">
          <a:xfrm>
            <a:off x="2514600" y="2003589"/>
            <a:ext cx="3962400" cy="4244813"/>
          </a:xfrm>
          <a:prstGeom prst="roundRect">
            <a:avLst>
              <a:gd name="adj" fmla="val 9887"/>
            </a:avLst>
          </a:prstGeom>
          <a:noFill/>
          <a:ln w="28575" cap="flat" cmpd="sng" algn="ctr">
            <a:solidFill>
              <a:schemeClr val="tx1"/>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ctr">
              <a:spcBef>
                <a:spcPct val="0"/>
              </a:spcBef>
              <a:spcAft>
                <a:spcPct val="0"/>
              </a:spcAft>
            </a:pPr>
            <a:endParaRPr kumimoji="1" lang="en-US" dirty="0">
              <a:ln w="57150">
                <a:solidFill>
                  <a:schemeClr val="tx1"/>
                </a:solidFill>
              </a:ln>
              <a:latin typeface="ＭＳ Ｐゴシック" charset="-128"/>
              <a:ea typeface="ＭＳ Ｐゴシック" charset="-128"/>
            </a:endParaRPr>
          </a:p>
        </p:txBody>
      </p:sp>
      <p:cxnSp>
        <p:nvCxnSpPr>
          <p:cNvPr id="39" name="Elbow Connector 38"/>
          <p:cNvCxnSpPr>
            <a:stCxn id="46" idx="2"/>
            <a:endCxn id="47" idx="3"/>
          </p:cNvCxnSpPr>
          <p:nvPr/>
        </p:nvCxnSpPr>
        <p:spPr bwMode="auto">
          <a:xfrm rot="5400000">
            <a:off x="3466903" y="3616895"/>
            <a:ext cx="2736175" cy="1141191"/>
          </a:xfrm>
          <a:prstGeom prst="bentConnector2">
            <a:avLst/>
          </a:prstGeom>
          <a:gradFill rotWithShape="0">
            <a:gsLst>
              <a:gs pos="0">
                <a:srgbClr val="FFFFFF"/>
              </a:gs>
              <a:gs pos="100000">
                <a:srgbClr val="C8C8C8"/>
              </a:gs>
            </a:gsLst>
            <a:lin ang="5400000" scaled="1"/>
          </a:gradFill>
          <a:ln w="19050" cap="flat" cmpd="sng" algn="ctr">
            <a:solidFill>
              <a:srgbClr val="FF0000"/>
            </a:solidFill>
            <a:prstDash val="solid"/>
            <a:round/>
            <a:headEnd type="none" w="lg" len="lg"/>
            <a:tailEnd type="triangle" w="lg" len="lg"/>
          </a:ln>
          <a:effectLst/>
        </p:spPr>
      </p:cxnSp>
      <p:cxnSp>
        <p:nvCxnSpPr>
          <p:cNvPr id="40" name="Elbow Connector 39"/>
          <p:cNvCxnSpPr>
            <a:stCxn id="44" idx="2"/>
            <a:endCxn id="47" idx="1"/>
          </p:cNvCxnSpPr>
          <p:nvPr/>
        </p:nvCxnSpPr>
        <p:spPr bwMode="auto">
          <a:xfrm rot="16200000" flipH="1">
            <a:off x="268591" y="2868826"/>
            <a:ext cx="4004813" cy="1368689"/>
          </a:xfrm>
          <a:prstGeom prst="bentConnector2">
            <a:avLst/>
          </a:prstGeom>
          <a:gradFill rotWithShape="0">
            <a:gsLst>
              <a:gs pos="0">
                <a:srgbClr val="FFFFFF"/>
              </a:gs>
              <a:gs pos="100000">
                <a:srgbClr val="C8C8C8"/>
              </a:gs>
            </a:gsLst>
            <a:lin ang="5400000" scaled="1"/>
          </a:gradFill>
          <a:ln w="19050" cap="flat" cmpd="sng" algn="ctr">
            <a:solidFill>
              <a:srgbClr val="FF0000"/>
            </a:solidFill>
            <a:prstDash val="solid"/>
            <a:round/>
            <a:headEnd type="triangle" w="lg" len="lg"/>
            <a:tailEnd type="none" w="lg" len="lg"/>
          </a:ln>
          <a:effectLst/>
        </p:spPr>
      </p:cxnSp>
      <p:cxnSp>
        <p:nvCxnSpPr>
          <p:cNvPr id="41" name="Elbow Connector 40"/>
          <p:cNvCxnSpPr>
            <a:stCxn id="46" idx="3"/>
            <a:endCxn id="50" idx="0"/>
          </p:cNvCxnSpPr>
          <p:nvPr/>
        </p:nvCxnSpPr>
        <p:spPr bwMode="auto">
          <a:xfrm>
            <a:off x="6057331" y="2590803"/>
            <a:ext cx="1390936" cy="1372233"/>
          </a:xfrm>
          <a:prstGeom prst="bentConnector2">
            <a:avLst/>
          </a:prstGeom>
          <a:gradFill rotWithShape="0">
            <a:gsLst>
              <a:gs pos="0">
                <a:srgbClr val="FFFFFF"/>
              </a:gs>
              <a:gs pos="100000">
                <a:srgbClr val="C8C8C8"/>
              </a:gs>
            </a:gsLst>
            <a:lin ang="5400000" scaled="1"/>
          </a:gradFill>
          <a:ln w="19050" cap="flat" cmpd="sng" algn="ctr">
            <a:solidFill>
              <a:srgbClr val="FF0000"/>
            </a:solidFill>
            <a:prstDash val="solid"/>
            <a:round/>
            <a:headEnd type="none" w="lg" len="lg"/>
            <a:tailEnd type="triangle" w="lg" len="lg"/>
          </a:ln>
          <a:effectLst/>
        </p:spPr>
      </p:cxnSp>
      <p:cxnSp>
        <p:nvCxnSpPr>
          <p:cNvPr id="42" name="Elbow Connector 41"/>
          <p:cNvCxnSpPr>
            <a:stCxn id="44" idx="3"/>
            <a:endCxn id="46" idx="0"/>
          </p:cNvCxnSpPr>
          <p:nvPr/>
        </p:nvCxnSpPr>
        <p:spPr bwMode="auto">
          <a:xfrm>
            <a:off x="2204202" y="1322163"/>
            <a:ext cx="3201383" cy="1040039"/>
          </a:xfrm>
          <a:prstGeom prst="bentConnector2">
            <a:avLst/>
          </a:prstGeom>
          <a:gradFill rotWithShape="0">
            <a:gsLst>
              <a:gs pos="0">
                <a:srgbClr val="FFFFFF"/>
              </a:gs>
              <a:gs pos="100000">
                <a:srgbClr val="C8C8C8"/>
              </a:gs>
            </a:gsLst>
            <a:lin ang="5400000" scaled="1"/>
          </a:gradFill>
          <a:ln w="19050" cap="flat" cmpd="sng" algn="ctr">
            <a:solidFill>
              <a:srgbClr val="FF0000"/>
            </a:solidFill>
            <a:prstDash val="solid"/>
            <a:round/>
            <a:headEnd type="none" w="lg" len="lg"/>
            <a:tailEnd type="triangle" w="lg" len="lg"/>
          </a:ln>
          <a:effectLst/>
        </p:spPr>
      </p:cxnSp>
      <p:sp>
        <p:nvSpPr>
          <p:cNvPr id="43" name="Shape 153"/>
          <p:cNvSpPr/>
          <p:nvPr/>
        </p:nvSpPr>
        <p:spPr>
          <a:xfrm>
            <a:off x="3349992" y="984963"/>
            <a:ext cx="1243695" cy="674400"/>
          </a:xfrm>
          <a:prstGeom prst="roundRect">
            <a:avLst>
              <a:gd name="adj" fmla="val 16667"/>
            </a:avLst>
          </a:prstGeom>
          <a:solidFill>
            <a:srgbClr val="FFF8E5"/>
          </a:solidFill>
          <a:ln w="19050" cap="flat">
            <a:solidFill>
              <a:srgbClr val="FF0000"/>
            </a:solidFill>
            <a:prstDash val="solid"/>
            <a:round/>
            <a:headEnd type="none" w="med" len="med"/>
            <a:tailEnd type="none" w="med" len="med"/>
          </a:ln>
        </p:spPr>
        <p:txBody>
          <a:bodyPr lIns="91425" tIns="91425" rIns="91425" bIns="91425" anchor="ctr" anchorCtr="0">
            <a:noAutofit/>
          </a:bodyPr>
          <a:lstStyle/>
          <a:p>
            <a:pPr lvl="0" algn="ctr" rtl="0">
              <a:buNone/>
            </a:pPr>
            <a:r>
              <a:rPr lang="en-US" sz="1400" dirty="0"/>
              <a:t>Signed Energy Usage Data</a:t>
            </a:r>
          </a:p>
        </p:txBody>
      </p:sp>
      <p:sp>
        <p:nvSpPr>
          <p:cNvPr id="44" name="Shape 144"/>
          <p:cNvSpPr/>
          <p:nvPr/>
        </p:nvSpPr>
        <p:spPr>
          <a:xfrm>
            <a:off x="969101" y="1093563"/>
            <a:ext cx="1235100" cy="457200"/>
          </a:xfrm>
          <a:prstGeom prst="roundRect">
            <a:avLst>
              <a:gd name="adj" fmla="val 16667"/>
            </a:avLst>
          </a:prstGeom>
          <a:solidFill>
            <a:srgbClr val="A3D963"/>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US" sz="1600" b="1" dirty="0"/>
              <a:t>Utility</a:t>
            </a:r>
          </a:p>
        </p:txBody>
      </p:sp>
      <p:cxnSp>
        <p:nvCxnSpPr>
          <p:cNvPr id="45" name="Shape 146"/>
          <p:cNvCxnSpPr/>
          <p:nvPr/>
        </p:nvCxnSpPr>
        <p:spPr>
          <a:xfrm>
            <a:off x="4726467" y="5853192"/>
            <a:ext cx="0" cy="0"/>
          </a:xfrm>
          <a:prstGeom prst="straightConnector1">
            <a:avLst/>
          </a:prstGeom>
          <a:noFill/>
          <a:ln w="19050" cap="flat">
            <a:solidFill>
              <a:schemeClr val="dk2"/>
            </a:solidFill>
            <a:prstDash val="solid"/>
            <a:round/>
            <a:headEnd type="none" w="lg" len="lg"/>
            <a:tailEnd type="none" w="lg" len="lg"/>
          </a:ln>
        </p:spPr>
      </p:cxnSp>
      <p:sp>
        <p:nvSpPr>
          <p:cNvPr id="46" name="Shape 137"/>
          <p:cNvSpPr/>
          <p:nvPr/>
        </p:nvSpPr>
        <p:spPr>
          <a:xfrm>
            <a:off x="4753834" y="2362200"/>
            <a:ext cx="1303499" cy="457200"/>
          </a:xfrm>
          <a:prstGeom prst="roundRect">
            <a:avLst>
              <a:gd name="adj" fmla="val 16667"/>
            </a:avLst>
          </a:prstGeom>
          <a:solidFill>
            <a:srgbClr val="A3D963"/>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US" sz="1600" b="1" dirty="0"/>
              <a:t>Repository</a:t>
            </a:r>
          </a:p>
        </p:txBody>
      </p:sp>
      <p:sp>
        <p:nvSpPr>
          <p:cNvPr id="47" name="Shape 155"/>
          <p:cNvSpPr/>
          <p:nvPr/>
        </p:nvSpPr>
        <p:spPr>
          <a:xfrm>
            <a:off x="2955339" y="5326975"/>
            <a:ext cx="1309052" cy="457200"/>
          </a:xfrm>
          <a:prstGeom prst="roundRect">
            <a:avLst>
              <a:gd name="adj" fmla="val 16667"/>
            </a:avLst>
          </a:prstGeom>
          <a:solidFill>
            <a:srgbClr val="A3D963"/>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US" sz="1600" b="1" dirty="0"/>
              <a:t>Customer</a:t>
            </a:r>
          </a:p>
        </p:txBody>
      </p:sp>
      <p:cxnSp>
        <p:nvCxnSpPr>
          <p:cNvPr id="48" name="Shape 164"/>
          <p:cNvCxnSpPr>
            <a:stCxn id="47" idx="0"/>
            <a:endCxn id="46" idx="1"/>
          </p:cNvCxnSpPr>
          <p:nvPr/>
        </p:nvCxnSpPr>
        <p:spPr>
          <a:xfrm rot="5400000" flipH="1" flipV="1">
            <a:off x="2813764" y="3386908"/>
            <a:ext cx="2736175" cy="1143967"/>
          </a:xfrm>
          <a:prstGeom prst="bentConnector2">
            <a:avLst/>
          </a:prstGeom>
          <a:noFill/>
          <a:ln w="19050" cap="flat">
            <a:solidFill>
              <a:srgbClr val="FF0000"/>
            </a:solidFill>
            <a:prstDash val="solid"/>
            <a:round/>
            <a:headEnd type="none" w="lg" len="lg"/>
            <a:tailEnd type="triangle" w="lg" len="lg"/>
          </a:ln>
        </p:spPr>
      </p:cxnSp>
      <p:sp>
        <p:nvSpPr>
          <p:cNvPr id="50" name="Shape 166"/>
          <p:cNvSpPr/>
          <p:nvPr/>
        </p:nvSpPr>
        <p:spPr>
          <a:xfrm>
            <a:off x="6773202" y="3963033"/>
            <a:ext cx="1350131" cy="457200"/>
          </a:xfrm>
          <a:prstGeom prst="roundRect">
            <a:avLst>
              <a:gd name="adj" fmla="val 16667"/>
            </a:avLst>
          </a:prstGeom>
          <a:solidFill>
            <a:srgbClr val="A3D963"/>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US" sz="1600" b="1" dirty="0"/>
              <a:t>Third Party</a:t>
            </a:r>
          </a:p>
        </p:txBody>
      </p:sp>
      <p:sp>
        <p:nvSpPr>
          <p:cNvPr id="51" name="Shape 168"/>
          <p:cNvSpPr/>
          <p:nvPr/>
        </p:nvSpPr>
        <p:spPr>
          <a:xfrm>
            <a:off x="6743134" y="2985500"/>
            <a:ext cx="1410267" cy="652013"/>
          </a:xfrm>
          <a:prstGeom prst="roundRect">
            <a:avLst>
              <a:gd name="adj" fmla="val 16667"/>
            </a:avLst>
          </a:prstGeom>
          <a:solidFill>
            <a:srgbClr val="FFF8E5"/>
          </a:solidFill>
          <a:ln w="19050" cap="flat">
            <a:solidFill>
              <a:srgbClr val="FF0000"/>
            </a:solidFill>
            <a:prstDash val="solid"/>
            <a:round/>
            <a:headEnd type="none" w="med" len="med"/>
            <a:tailEnd type="none" w="med" len="med"/>
          </a:ln>
        </p:spPr>
        <p:txBody>
          <a:bodyPr lIns="91425" tIns="91425" rIns="91425" bIns="91425" anchor="ctr" anchorCtr="0">
            <a:noAutofit/>
          </a:bodyPr>
          <a:lstStyle/>
          <a:p>
            <a:pPr lvl="0" algn="ctr"/>
            <a:r>
              <a:rPr lang="en-US" sz="1400" dirty="0"/>
              <a:t>Redacted, Signed Energy Usage Data</a:t>
            </a:r>
          </a:p>
        </p:txBody>
      </p:sp>
      <p:sp>
        <p:nvSpPr>
          <p:cNvPr id="53" name="Shape 169"/>
          <p:cNvSpPr/>
          <p:nvPr/>
        </p:nvSpPr>
        <p:spPr>
          <a:xfrm>
            <a:off x="2860043" y="3547128"/>
            <a:ext cx="1374551" cy="720072"/>
          </a:xfrm>
          <a:prstGeom prst="roundRect">
            <a:avLst>
              <a:gd name="adj" fmla="val 16667"/>
            </a:avLst>
          </a:prstGeom>
          <a:solidFill>
            <a:srgbClr val="FFF8E5"/>
          </a:solidFill>
          <a:ln w="19050" cap="flat">
            <a:solidFill>
              <a:srgbClr val="FF0000"/>
            </a:solidFill>
            <a:prstDash val="solid"/>
            <a:round/>
            <a:headEnd type="none" w="med" len="med"/>
            <a:tailEnd type="none" w="med" len="med"/>
          </a:ln>
        </p:spPr>
        <p:txBody>
          <a:bodyPr lIns="91425" tIns="91425" rIns="91425" bIns="91425" anchor="ctr" anchorCtr="0">
            <a:noAutofit/>
          </a:bodyPr>
          <a:lstStyle/>
          <a:p>
            <a:pPr lvl="0" algn="ctr" rtl="0">
              <a:buNone/>
            </a:pPr>
            <a:r>
              <a:rPr lang="en-US" sz="1400" dirty="0"/>
              <a:t>Data Sharing, Redaction Request</a:t>
            </a:r>
          </a:p>
        </p:txBody>
      </p:sp>
      <p:sp>
        <p:nvSpPr>
          <p:cNvPr id="54" name="Shape 169"/>
          <p:cNvSpPr/>
          <p:nvPr/>
        </p:nvSpPr>
        <p:spPr>
          <a:xfrm>
            <a:off x="887301" y="3733804"/>
            <a:ext cx="1398700" cy="304799"/>
          </a:xfrm>
          <a:prstGeom prst="roundRect">
            <a:avLst>
              <a:gd name="adj" fmla="val 16667"/>
            </a:avLst>
          </a:prstGeom>
          <a:solidFill>
            <a:srgbClr val="FFF8E5"/>
          </a:solidFill>
          <a:ln w="19050" cap="flat">
            <a:solidFill>
              <a:srgbClr val="FF0000"/>
            </a:solidFill>
            <a:prstDash val="solid"/>
            <a:round/>
            <a:headEnd type="none" w="med" len="med"/>
            <a:tailEnd type="none" w="med" len="med"/>
          </a:ln>
        </p:spPr>
        <p:txBody>
          <a:bodyPr lIns="91425" tIns="91425" rIns="91425" bIns="91425" anchor="ctr" anchorCtr="0">
            <a:noAutofit/>
          </a:bodyPr>
          <a:lstStyle/>
          <a:p>
            <a:pPr lvl="0" algn="ctr" rtl="0">
              <a:buNone/>
            </a:pPr>
            <a:r>
              <a:rPr lang="en-US" sz="1400" dirty="0"/>
              <a:t>Meter Reading</a:t>
            </a:r>
          </a:p>
        </p:txBody>
      </p:sp>
      <p:sp>
        <p:nvSpPr>
          <p:cNvPr id="55" name="Shape 153"/>
          <p:cNvSpPr/>
          <p:nvPr/>
        </p:nvSpPr>
        <p:spPr>
          <a:xfrm>
            <a:off x="4719631" y="3581400"/>
            <a:ext cx="1371900" cy="674400"/>
          </a:xfrm>
          <a:prstGeom prst="roundRect">
            <a:avLst>
              <a:gd name="adj" fmla="val 16667"/>
            </a:avLst>
          </a:prstGeom>
          <a:solidFill>
            <a:srgbClr val="FFF8E5"/>
          </a:solidFill>
          <a:ln w="19050" cap="flat">
            <a:solidFill>
              <a:srgbClr val="FF0000"/>
            </a:solidFill>
            <a:prstDash val="solid"/>
            <a:round/>
            <a:headEnd type="none" w="med" len="med"/>
            <a:tailEnd type="none" w="med" len="med"/>
          </a:ln>
        </p:spPr>
        <p:txBody>
          <a:bodyPr lIns="91425" tIns="91425" rIns="91425" bIns="91425" anchor="ctr" anchorCtr="0">
            <a:noAutofit/>
          </a:bodyPr>
          <a:lstStyle/>
          <a:p>
            <a:pPr lvl="0" algn="ctr"/>
            <a:r>
              <a:rPr lang="en-US" sz="1400" dirty="0"/>
              <a:t>Signed Energy Usage Data</a:t>
            </a:r>
          </a:p>
        </p:txBody>
      </p:sp>
      <p:sp>
        <p:nvSpPr>
          <p:cNvPr id="56" name="TextBox 55"/>
          <p:cNvSpPr txBox="1"/>
          <p:nvPr/>
        </p:nvSpPr>
        <p:spPr>
          <a:xfrm>
            <a:off x="3859762" y="6088977"/>
            <a:ext cx="1474241" cy="311825"/>
          </a:xfrm>
          <a:prstGeom prst="roundRect">
            <a:avLst>
              <a:gd name="adj" fmla="val 19464"/>
            </a:avLst>
          </a:prstGeom>
          <a:solidFill>
            <a:schemeClr val="accent3">
              <a:lumMod val="95000"/>
            </a:schemeClr>
          </a:solidFill>
          <a:ln>
            <a:solidFill>
              <a:schemeClr val="tx1"/>
            </a:solidFill>
          </a:ln>
        </p:spPr>
        <p:txBody>
          <a:bodyPr wrap="square" rtlCol="0">
            <a:spAutoFit/>
          </a:bodyPr>
          <a:lstStyle/>
          <a:p>
            <a:pPr algn="ctr"/>
            <a:r>
              <a:rPr lang="en-US" sz="1200" dirty="0"/>
              <a:t>Customer Domain</a:t>
            </a:r>
          </a:p>
        </p:txBody>
      </p:sp>
      <p:sp>
        <p:nvSpPr>
          <p:cNvPr id="2" name="Footer Placeholder 1"/>
          <p:cNvSpPr>
            <a:spLocks noGrp="1"/>
          </p:cNvSpPr>
          <p:nvPr>
            <p:ph type="ftr" sz="quarter" idx="10"/>
          </p:nvPr>
        </p:nvSpPr>
        <p:spPr/>
        <p:txBody>
          <a:bodyPr/>
          <a:lstStyle/>
          <a:p>
            <a:pPr>
              <a:spcBef>
                <a:spcPct val="0"/>
              </a:spcBef>
              <a:spcAft>
                <a:spcPct val="0"/>
              </a:spcAft>
              <a:defRPr/>
            </a:pPr>
            <a:r>
              <a:rPr lang="en-US" altLang="ja-JP" dirty="0" smtClean="0">
                <a:solidFill>
                  <a:srgbClr val="000000"/>
                </a:solidFill>
              </a:rPr>
              <a:t>ACM Smart Energy Grid Security (SEGS) Workshop 2013, Berlin, Germany</a:t>
            </a:r>
            <a:endParaRPr lang="en-US" altLang="ja-JP" dirty="0">
              <a:solidFill>
                <a:srgbClr val="000000"/>
              </a:solidFill>
            </a:endParaRPr>
          </a:p>
        </p:txBody>
      </p:sp>
      <p:sp>
        <p:nvSpPr>
          <p:cNvPr id="3" name="Slide Number Placeholder 2"/>
          <p:cNvSpPr>
            <a:spLocks noGrp="1"/>
          </p:cNvSpPr>
          <p:nvPr>
            <p:ph type="sldNum" sz="quarter" idx="11"/>
          </p:nvPr>
        </p:nvSpPr>
        <p:spPr/>
        <p:txBody>
          <a:bodyPr/>
          <a:lstStyle/>
          <a:p>
            <a:pPr>
              <a:spcBef>
                <a:spcPct val="0"/>
              </a:spcBef>
              <a:spcAft>
                <a:spcPct val="0"/>
              </a:spcAft>
              <a:defRPr/>
            </a:pPr>
            <a:fld id="{1220E050-F7EC-493F-96F2-C2D0C793C8F8}" type="slidenum">
              <a:rPr lang="en-US" altLang="ja-JP" smtClean="0">
                <a:solidFill>
                  <a:srgbClr val="000000"/>
                </a:solidFill>
              </a:rPr>
              <a:pPr>
                <a:spcBef>
                  <a:spcPct val="0"/>
                </a:spcBef>
                <a:spcAft>
                  <a:spcPct val="0"/>
                </a:spcAft>
                <a:defRPr/>
              </a:pPr>
              <a:t>7</a:t>
            </a:fld>
            <a:endParaRPr lang="en-US" altLang="ja-JP" dirty="0">
              <a:solidFill>
                <a:srgbClr val="000000"/>
              </a:solidFill>
            </a:endParaRPr>
          </a:p>
        </p:txBody>
      </p:sp>
    </p:spTree>
    <p:extLst>
      <p:ext uri="{BB962C8B-B14F-4D97-AF65-F5344CB8AC3E}">
        <p14:creationId xmlns:p14="http://schemas.microsoft.com/office/powerpoint/2010/main" val="4253494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1" grpId="0" animBg="1"/>
      <p:bldP spid="53" grpId="0" animBg="1"/>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277" y="11724"/>
            <a:ext cx="7858125" cy="693739"/>
          </a:xfrm>
        </p:spPr>
        <p:txBody>
          <a:bodyPr/>
          <a:lstStyle/>
          <a:p>
            <a:r>
              <a:rPr lang="en-US" dirty="0" err="1" smtClean="0"/>
              <a:t>Redactable</a:t>
            </a:r>
            <a:r>
              <a:rPr lang="en-US" dirty="0" smtClean="0"/>
              <a:t> Digital Signature</a:t>
            </a:r>
            <a:endParaRPr lang="en-US" dirty="0"/>
          </a:p>
        </p:txBody>
      </p:sp>
      <p:sp>
        <p:nvSpPr>
          <p:cNvPr id="7" name="Content Placeholder 2"/>
          <p:cNvSpPr txBox="1">
            <a:spLocks/>
          </p:cNvSpPr>
          <p:nvPr/>
        </p:nvSpPr>
        <p:spPr>
          <a:xfrm>
            <a:off x="76200" y="655640"/>
            <a:ext cx="9067800" cy="5592763"/>
          </a:xfrm>
          <a:prstGeom prst="rect">
            <a:avLst/>
          </a:prstGeom>
        </p:spPr>
        <p:txBody>
          <a:bodyPr/>
          <a:lstStyle>
            <a:lvl1pPr marL="290513" indent="-290513" algn="l" defTabSz="457200"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1" fontAlgn="base" hangingPunct="1">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endParaRPr lang="en-US" dirty="0"/>
          </a:p>
        </p:txBody>
      </p:sp>
      <p:pic>
        <p:nvPicPr>
          <p:cNvPr id="2050" name="Picture 2" descr="C:\Users\glahoti\Desktop\Hash Tre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2" y="1371597"/>
            <a:ext cx="6147219" cy="40386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152403" y="5715001"/>
            <a:ext cx="8786813" cy="457199"/>
          </a:xfrm>
          <a:prstGeom prst="rect">
            <a:avLst/>
          </a:prstGeom>
        </p:spPr>
        <p:txBody>
          <a:bodyPr/>
          <a:lstStyle>
            <a:lvl1pPr marL="290513" indent="-290513" algn="l" defTabSz="457200"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1" fontAlgn="base" hangingPunct="1">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pPr marL="0" indent="0" algn="ctr">
              <a:buNone/>
            </a:pPr>
            <a:r>
              <a:rPr lang="en-US" i="1" dirty="0" err="1"/>
              <a:t>Merkle</a:t>
            </a:r>
            <a:r>
              <a:rPr lang="en-US" i="1" dirty="0"/>
              <a:t> Hash Tree</a:t>
            </a:r>
          </a:p>
        </p:txBody>
      </p:sp>
      <p:sp>
        <p:nvSpPr>
          <p:cNvPr id="3" name="Footer Placeholder 2"/>
          <p:cNvSpPr>
            <a:spLocks noGrp="1"/>
          </p:cNvSpPr>
          <p:nvPr>
            <p:ph type="ftr" sz="quarter" idx="10"/>
          </p:nvPr>
        </p:nvSpPr>
        <p:spPr/>
        <p:txBody>
          <a:bodyPr/>
          <a:lstStyle/>
          <a:p>
            <a:pPr>
              <a:defRPr/>
            </a:pPr>
            <a:r>
              <a:rPr lang="en-US" altLang="ja-JP" smtClean="0">
                <a:solidFill>
                  <a:srgbClr val="000000"/>
                </a:solidFill>
              </a:rPr>
              <a:t>ACM Smart Energy Grid Security (SEGS) Workshop 2013, Berlin, Germany</a:t>
            </a:r>
            <a:endParaRPr lang="en-US" altLang="ja-JP">
              <a:solidFill>
                <a:srgbClr val="000000"/>
              </a:solidFill>
            </a:endParaRPr>
          </a:p>
        </p:txBody>
      </p:sp>
      <p:sp>
        <p:nvSpPr>
          <p:cNvPr id="5" name="Slide Number Placeholder 4"/>
          <p:cNvSpPr>
            <a:spLocks noGrp="1"/>
          </p:cNvSpPr>
          <p:nvPr>
            <p:ph type="sldNum" sz="quarter" idx="11"/>
          </p:nvPr>
        </p:nvSpPr>
        <p:spPr/>
        <p:txBody>
          <a:bodyPr/>
          <a:lstStyle/>
          <a:p>
            <a:pPr>
              <a:defRPr/>
            </a:pPr>
            <a:fld id="{0A5ED180-1FC6-4A63-8F89-C56AB9165CD1}" type="slidenum">
              <a:rPr lang="en-US" altLang="ja-JP" smtClean="0">
                <a:solidFill>
                  <a:srgbClr val="000000"/>
                </a:solidFill>
              </a:rPr>
              <a:pPr>
                <a:defRPr/>
              </a:pPr>
              <a:t>8</a:t>
            </a:fld>
            <a:endParaRPr lang="en-US" altLang="ja-JP">
              <a:solidFill>
                <a:srgbClr val="000000"/>
              </a:solidFill>
            </a:endParaRPr>
          </a:p>
        </p:txBody>
      </p:sp>
      <p:sp>
        <p:nvSpPr>
          <p:cNvPr id="4" name="Oval 3"/>
          <p:cNvSpPr/>
          <p:nvPr/>
        </p:nvSpPr>
        <p:spPr bwMode="auto">
          <a:xfrm>
            <a:off x="4026109" y="1283317"/>
            <a:ext cx="838203" cy="838203"/>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cxnSp>
        <p:nvCxnSpPr>
          <p:cNvPr id="8" name="Straight Connector 7"/>
          <p:cNvCxnSpPr/>
          <p:nvPr/>
        </p:nvCxnSpPr>
        <p:spPr bwMode="auto">
          <a:xfrm>
            <a:off x="4864312" y="1702418"/>
            <a:ext cx="545888" cy="0"/>
          </a:xfrm>
          <a:prstGeom prst="line">
            <a:avLst/>
          </a:prstGeom>
          <a:gradFill rotWithShape="0">
            <a:gsLst>
              <a:gs pos="0">
                <a:srgbClr val="FFFFFF"/>
              </a:gs>
              <a:gs pos="100000">
                <a:srgbClr val="C8C8C8"/>
              </a:gs>
            </a:gsLst>
            <a:lin ang="5400000" scaled="1"/>
          </a:gradFill>
          <a:ln w="25400" cap="flat" cmpd="sng" algn="ctr">
            <a:solidFill>
              <a:srgbClr val="FF0000"/>
            </a:solidFill>
            <a:prstDash val="solid"/>
            <a:round/>
            <a:headEnd type="none" w="med" len="med"/>
            <a:tailEnd type="none" w="med" len="med"/>
          </a:ln>
          <a:effectLst/>
        </p:spPr>
      </p:cxnSp>
      <p:sp>
        <p:nvSpPr>
          <p:cNvPr id="6" name="TextBox 5"/>
          <p:cNvSpPr txBox="1"/>
          <p:nvPr/>
        </p:nvSpPr>
        <p:spPr>
          <a:xfrm>
            <a:off x="5524503" y="1491734"/>
            <a:ext cx="2032419" cy="369332"/>
          </a:xfrm>
          <a:prstGeom prst="rect">
            <a:avLst/>
          </a:prstGeom>
          <a:noFill/>
          <a:ln>
            <a:noFill/>
          </a:ln>
        </p:spPr>
        <p:txBody>
          <a:bodyPr wrap="square" rtlCol="0">
            <a:spAutoFit/>
          </a:bodyPr>
          <a:lstStyle/>
          <a:p>
            <a:r>
              <a:rPr lang="en-US" dirty="0" smtClean="0">
                <a:solidFill>
                  <a:srgbClr val="FF0000"/>
                </a:solidFill>
              </a:rPr>
              <a:t>Signed by Utility</a:t>
            </a:r>
            <a:endParaRPr lang="en-US" dirty="0">
              <a:solidFill>
                <a:srgbClr val="FF0000"/>
              </a:solidFill>
            </a:endParaRPr>
          </a:p>
        </p:txBody>
      </p:sp>
      <p:sp>
        <p:nvSpPr>
          <p:cNvPr id="13" name="Oval 12"/>
          <p:cNvSpPr/>
          <p:nvPr/>
        </p:nvSpPr>
        <p:spPr bwMode="auto">
          <a:xfrm>
            <a:off x="5045525" y="3505200"/>
            <a:ext cx="838203" cy="838203"/>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cxnSp>
        <p:nvCxnSpPr>
          <p:cNvPr id="14" name="Straight Connector 13"/>
          <p:cNvCxnSpPr/>
          <p:nvPr/>
        </p:nvCxnSpPr>
        <p:spPr bwMode="auto">
          <a:xfrm flipV="1">
            <a:off x="5883728" y="3250738"/>
            <a:ext cx="1355272" cy="628506"/>
          </a:xfrm>
          <a:prstGeom prst="line">
            <a:avLst/>
          </a:prstGeom>
          <a:gradFill rotWithShape="0">
            <a:gsLst>
              <a:gs pos="0">
                <a:srgbClr val="FFFFFF"/>
              </a:gs>
              <a:gs pos="100000">
                <a:srgbClr val="C8C8C8"/>
              </a:gs>
            </a:gsLst>
            <a:lin ang="5400000" scaled="1"/>
          </a:gradFill>
          <a:ln w="25400" cap="flat" cmpd="sng" algn="ctr">
            <a:solidFill>
              <a:srgbClr val="FF0000"/>
            </a:solidFill>
            <a:prstDash val="solid"/>
            <a:round/>
            <a:headEnd type="none" w="med" len="med"/>
            <a:tailEnd type="none" w="med" len="med"/>
          </a:ln>
          <a:effectLst/>
        </p:spPr>
      </p:cxnSp>
      <p:sp>
        <p:nvSpPr>
          <p:cNvPr id="19" name="TextBox 18"/>
          <p:cNvSpPr txBox="1"/>
          <p:nvPr/>
        </p:nvSpPr>
        <p:spPr>
          <a:xfrm>
            <a:off x="6692481" y="2586430"/>
            <a:ext cx="2413419" cy="646331"/>
          </a:xfrm>
          <a:prstGeom prst="rect">
            <a:avLst/>
          </a:prstGeom>
          <a:noFill/>
          <a:ln>
            <a:noFill/>
          </a:ln>
        </p:spPr>
        <p:txBody>
          <a:bodyPr wrap="square" rtlCol="0">
            <a:spAutoFit/>
          </a:bodyPr>
          <a:lstStyle/>
          <a:p>
            <a:r>
              <a:rPr lang="en-US" dirty="0" smtClean="0">
                <a:solidFill>
                  <a:srgbClr val="FF0000"/>
                </a:solidFill>
              </a:rPr>
              <a:t>Data replaced by a parent hash</a:t>
            </a:r>
            <a:endParaRPr lang="en-US" dirty="0">
              <a:solidFill>
                <a:srgbClr val="FF0000"/>
              </a:solidFill>
            </a:endParaRPr>
          </a:p>
        </p:txBody>
      </p:sp>
      <p:sp>
        <p:nvSpPr>
          <p:cNvPr id="18" name="Rectangle 17"/>
          <p:cNvSpPr/>
          <p:nvPr/>
        </p:nvSpPr>
        <p:spPr bwMode="auto">
          <a:xfrm>
            <a:off x="4854787" y="5100149"/>
            <a:ext cx="537214" cy="3048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21" name="Rectangle 20"/>
          <p:cNvSpPr/>
          <p:nvPr/>
        </p:nvSpPr>
        <p:spPr bwMode="auto">
          <a:xfrm>
            <a:off x="5550697" y="5092517"/>
            <a:ext cx="537214" cy="3048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Tree>
    <p:extLst>
      <p:ext uri="{BB962C8B-B14F-4D97-AF65-F5344CB8AC3E}">
        <p14:creationId xmlns:p14="http://schemas.microsoft.com/office/powerpoint/2010/main" val="2466037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3" grpId="0" animBg="1"/>
      <p:bldP spid="19" grpId="0"/>
      <p:bldP spid="18"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Brute Force Attack - I</a:t>
            </a:r>
            <a:endParaRPr lang="en-US" dirty="0"/>
          </a:p>
        </p:txBody>
      </p:sp>
      <p:sp>
        <p:nvSpPr>
          <p:cNvPr id="4" name="Content Placeholder 2"/>
          <p:cNvSpPr txBox="1">
            <a:spLocks/>
          </p:cNvSpPr>
          <p:nvPr/>
        </p:nvSpPr>
        <p:spPr>
          <a:xfrm>
            <a:off x="168277" y="685800"/>
            <a:ext cx="8786813" cy="4511384"/>
          </a:xfrm>
          <a:prstGeom prst="rect">
            <a:avLst/>
          </a:prstGeom>
        </p:spPr>
        <p:txBody>
          <a:bodyPr/>
          <a:lstStyle>
            <a:lvl1pPr marL="290513" indent="-290513" algn="l" defTabSz="457200"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1" fontAlgn="base" hangingPunct="1">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pPr>
              <a:spcAft>
                <a:spcPts val="600"/>
              </a:spcAft>
            </a:pPr>
            <a:endParaRPr lang="en-US" dirty="0" smtClean="0"/>
          </a:p>
          <a:p>
            <a:pPr>
              <a:spcAft>
                <a:spcPts val="600"/>
              </a:spcAft>
            </a:pPr>
            <a:r>
              <a:rPr lang="en-US" dirty="0" smtClean="0"/>
              <a:t>Meter </a:t>
            </a:r>
            <a:r>
              <a:rPr lang="en-US" dirty="0"/>
              <a:t>reading values </a:t>
            </a:r>
            <a:r>
              <a:rPr lang="en-US" dirty="0" smtClean="0"/>
              <a:t>have a </a:t>
            </a:r>
            <a:r>
              <a:rPr lang="en-US" dirty="0"/>
              <a:t>limited small </a:t>
            </a:r>
            <a:r>
              <a:rPr lang="en-US" dirty="0" smtClean="0"/>
              <a:t>range with a small upper bound</a:t>
            </a:r>
          </a:p>
          <a:p>
            <a:pPr marL="0" indent="0">
              <a:spcAft>
                <a:spcPts val="600"/>
              </a:spcAft>
              <a:buNone/>
            </a:pPr>
            <a:endParaRPr lang="en-US" dirty="0"/>
          </a:p>
          <a:p>
            <a:pPr>
              <a:spcAft>
                <a:spcPts val="600"/>
              </a:spcAft>
            </a:pPr>
            <a:r>
              <a:rPr lang="en-US" dirty="0" smtClean="0"/>
              <a:t>An attacker can generate a table</a:t>
            </a:r>
            <a:r>
              <a:rPr lang="en-US" dirty="0"/>
              <a:t>, mapping </a:t>
            </a:r>
            <a:r>
              <a:rPr lang="en-US" dirty="0" smtClean="0"/>
              <a:t>all possible </a:t>
            </a:r>
            <a:r>
              <a:rPr lang="en-US" dirty="0"/>
              <a:t>plain text </a:t>
            </a:r>
            <a:r>
              <a:rPr lang="en-US" dirty="0" smtClean="0"/>
              <a:t>values (i.e. energy usage data) to their hash values</a:t>
            </a:r>
          </a:p>
          <a:p>
            <a:pPr lvl="1">
              <a:spcAft>
                <a:spcPts val="600"/>
              </a:spcAft>
            </a:pPr>
            <a:r>
              <a:rPr lang="en-US" dirty="0" smtClean="0"/>
              <a:t>One table is enough for all the customers!</a:t>
            </a:r>
            <a:endParaRPr lang="en-US" dirty="0"/>
          </a:p>
          <a:p>
            <a:pPr>
              <a:spcAft>
                <a:spcPts val="600"/>
              </a:spcAft>
            </a:pPr>
            <a:endParaRPr lang="en-US" dirty="0" smtClean="0"/>
          </a:p>
          <a:p>
            <a:pPr>
              <a:spcAft>
                <a:spcPts val="600"/>
              </a:spcAft>
            </a:pPr>
            <a:r>
              <a:rPr lang="en-US" dirty="0" smtClean="0">
                <a:solidFill>
                  <a:srgbClr val="00B050"/>
                </a:solidFill>
              </a:rPr>
              <a:t>Keyed </a:t>
            </a:r>
            <a:r>
              <a:rPr lang="en-US" dirty="0">
                <a:solidFill>
                  <a:srgbClr val="00B050"/>
                </a:solidFill>
              </a:rPr>
              <a:t>Hash using a Per-Customer Key</a:t>
            </a:r>
          </a:p>
          <a:p>
            <a:pPr lvl="1">
              <a:spcAft>
                <a:spcPts val="600"/>
              </a:spcAft>
            </a:pPr>
            <a:r>
              <a:rPr lang="en-US" dirty="0"/>
              <a:t>Allows for different hash values for different customers even when a meter reading value (or a series of values) are identical.</a:t>
            </a:r>
          </a:p>
          <a:p>
            <a:pPr lvl="1">
              <a:spcAft>
                <a:spcPts val="600"/>
              </a:spcAft>
            </a:pPr>
            <a:r>
              <a:rPr lang="en-US" dirty="0"/>
              <a:t>The </a:t>
            </a:r>
            <a:r>
              <a:rPr lang="en-US" dirty="0" smtClean="0"/>
              <a:t>key </a:t>
            </a:r>
            <a:r>
              <a:rPr lang="en-US" dirty="0"/>
              <a:t>is shared with the utility company and third party to </a:t>
            </a:r>
            <a:r>
              <a:rPr lang="en-US" dirty="0" smtClean="0"/>
              <a:t>construct hash tree and calculate the root hash</a:t>
            </a:r>
            <a:endParaRPr lang="en-US" dirty="0"/>
          </a:p>
        </p:txBody>
      </p:sp>
      <p:sp>
        <p:nvSpPr>
          <p:cNvPr id="7" name="Content Placeholder 2"/>
          <p:cNvSpPr txBox="1">
            <a:spLocks/>
          </p:cNvSpPr>
          <p:nvPr/>
        </p:nvSpPr>
        <p:spPr>
          <a:xfrm>
            <a:off x="76200" y="655640"/>
            <a:ext cx="9067800" cy="5592763"/>
          </a:xfrm>
          <a:prstGeom prst="rect">
            <a:avLst/>
          </a:prstGeom>
        </p:spPr>
        <p:txBody>
          <a:bodyPr/>
          <a:lstStyle>
            <a:lvl1pPr marL="290513" indent="-290513" algn="l" defTabSz="457200"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1" fontAlgn="base" hangingPunct="1">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endParaRPr lang="en-US" dirty="0"/>
          </a:p>
        </p:txBody>
      </p:sp>
      <p:sp>
        <p:nvSpPr>
          <p:cNvPr id="6" name="Content Placeholder 2"/>
          <p:cNvSpPr txBox="1">
            <a:spLocks/>
          </p:cNvSpPr>
          <p:nvPr/>
        </p:nvSpPr>
        <p:spPr>
          <a:xfrm>
            <a:off x="168277" y="2895601"/>
            <a:ext cx="8786813" cy="2940051"/>
          </a:xfrm>
          <a:prstGeom prst="rect">
            <a:avLst/>
          </a:prstGeom>
        </p:spPr>
        <p:txBody>
          <a:bodyPr/>
          <a:lstStyle>
            <a:lvl1pPr marL="290513" indent="-290513" algn="l" defTabSz="457200"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1" fontAlgn="base" hangingPunct="1">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endParaRPr lang="en-US" kern="0" dirty="0"/>
          </a:p>
        </p:txBody>
      </p:sp>
      <p:sp>
        <p:nvSpPr>
          <p:cNvPr id="3" name="Footer Placeholder 2"/>
          <p:cNvSpPr>
            <a:spLocks noGrp="1"/>
          </p:cNvSpPr>
          <p:nvPr>
            <p:ph type="ftr" sz="quarter" idx="10"/>
          </p:nvPr>
        </p:nvSpPr>
        <p:spPr/>
        <p:txBody>
          <a:bodyPr/>
          <a:lstStyle/>
          <a:p>
            <a:pPr>
              <a:defRPr/>
            </a:pPr>
            <a:r>
              <a:rPr lang="en-US" altLang="ja-JP" smtClean="0">
                <a:solidFill>
                  <a:srgbClr val="000000"/>
                </a:solidFill>
              </a:rPr>
              <a:t>ACM Smart Energy Grid Security (SEGS) Workshop 2013, Berlin, Germany</a:t>
            </a:r>
            <a:endParaRPr lang="en-US" altLang="ja-JP">
              <a:solidFill>
                <a:srgbClr val="000000"/>
              </a:solidFill>
            </a:endParaRPr>
          </a:p>
        </p:txBody>
      </p:sp>
      <p:sp>
        <p:nvSpPr>
          <p:cNvPr id="5" name="Slide Number Placeholder 4"/>
          <p:cNvSpPr>
            <a:spLocks noGrp="1"/>
          </p:cNvSpPr>
          <p:nvPr>
            <p:ph type="sldNum" sz="quarter" idx="11"/>
          </p:nvPr>
        </p:nvSpPr>
        <p:spPr/>
        <p:txBody>
          <a:bodyPr/>
          <a:lstStyle/>
          <a:p>
            <a:pPr>
              <a:defRPr/>
            </a:pPr>
            <a:fld id="{0A5ED180-1FC6-4A63-8F89-C56AB9165CD1}" type="slidenum">
              <a:rPr lang="en-US" altLang="ja-JP" smtClean="0">
                <a:solidFill>
                  <a:srgbClr val="000000"/>
                </a:solidFill>
              </a:rPr>
              <a:pPr>
                <a:defRPr/>
              </a:pPr>
              <a:t>9</a:t>
            </a:fld>
            <a:endParaRPr lang="en-US" altLang="ja-JP">
              <a:solidFill>
                <a:srgbClr val="000000"/>
              </a:solidFill>
            </a:endParaRPr>
          </a:p>
        </p:txBody>
      </p:sp>
    </p:spTree>
    <p:extLst>
      <p:ext uri="{BB962C8B-B14F-4D97-AF65-F5344CB8AC3E}">
        <p14:creationId xmlns:p14="http://schemas.microsoft.com/office/powerpoint/2010/main" val="1151966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presentation_e_éÆ">
  <a:themeElements>
    <a:clrScheme name="Standarddesign 1">
      <a:dk1>
        <a:srgbClr val="000000"/>
      </a:dk1>
      <a:lt1>
        <a:srgbClr val="FFFFFF"/>
      </a:lt1>
      <a:dk2>
        <a:srgbClr val="000000"/>
      </a:dk2>
      <a:lt2>
        <a:srgbClr val="A5A5A5"/>
      </a:lt2>
      <a:accent1>
        <a:srgbClr val="F3BBBB"/>
      </a:accent1>
      <a:accent2>
        <a:srgbClr val="AE2222"/>
      </a:accent2>
      <a:accent3>
        <a:srgbClr val="FFFFFF"/>
      </a:accent3>
      <a:accent4>
        <a:srgbClr val="000000"/>
      </a:accent4>
      <a:accent5>
        <a:srgbClr val="F8DADA"/>
      </a:accent5>
      <a:accent6>
        <a:srgbClr val="9D1E1E"/>
      </a:accent6>
      <a:hlink>
        <a:srgbClr val="105D9C"/>
      </a:hlink>
      <a:folHlink>
        <a:srgbClr val="4B4595"/>
      </a:folHlink>
    </a:clrScheme>
    <a:fontScheme name="Standarddesign">
      <a:majorFont>
        <a:latin typeface="Arial"/>
        <a:ea typeface="ＭＳ Ｐゴシック"/>
        <a:cs typeface=""/>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spDef>
    <a:lnDef>
      <a:spPr bwMode="auto">
        <a:xfrm>
          <a:off x="0" y="0"/>
          <a:ext cx="1" cy="1"/>
        </a:xfrm>
        <a:custGeom>
          <a:avLst/>
          <a:gdLst/>
          <a:ahLst/>
          <a:cxnLst/>
          <a:rect l="0" t="0" r="0" b="0"/>
          <a:pathLst/>
        </a:cu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lnDef>
  </a:objectDefaults>
  <a:extraClrSchemeLst>
    <a:extraClrScheme>
      <a:clrScheme name="Standarddesign 1">
        <a:dk1>
          <a:srgbClr val="000000"/>
        </a:dk1>
        <a:lt1>
          <a:srgbClr val="FFFFFF"/>
        </a:lt1>
        <a:dk2>
          <a:srgbClr val="000000"/>
        </a:dk2>
        <a:lt2>
          <a:srgbClr val="A5A5A5"/>
        </a:lt2>
        <a:accent1>
          <a:srgbClr val="F3BBBB"/>
        </a:accent1>
        <a:accent2>
          <a:srgbClr val="AE2222"/>
        </a:accent2>
        <a:accent3>
          <a:srgbClr val="FFFFFF"/>
        </a:accent3>
        <a:accent4>
          <a:srgbClr val="000000"/>
        </a:accent4>
        <a:accent5>
          <a:srgbClr val="F8DADA"/>
        </a:accent5>
        <a:accent6>
          <a:srgbClr val="9D1E1E"/>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21689</TotalTime>
  <Words>969</Words>
  <Application>Microsoft Office PowerPoint</Application>
  <PresentationFormat>On-screen Show (4:3)</PresentationFormat>
  <Paragraphs>199</Paragraphs>
  <Slides>16</Slides>
  <Notes>9</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3_presentation_e_éÆ</vt:lpstr>
      <vt:lpstr>Customer-centric Energy Usage Data Management and Sharing in Smart Grid Systems</vt:lpstr>
      <vt:lpstr>Smart Grid – Consumer Domain </vt:lpstr>
      <vt:lpstr>Smart Grid – Green Button </vt:lpstr>
      <vt:lpstr>Power Usage Data - Services</vt:lpstr>
      <vt:lpstr>Privacy Risks</vt:lpstr>
      <vt:lpstr>Goals – Customer Centricity &amp; Data Authenticity</vt:lpstr>
      <vt:lpstr>Customer-centric Energy Data Utilization</vt:lpstr>
      <vt:lpstr>Redactable Digital Signature</vt:lpstr>
      <vt:lpstr>Brute Force Attack - I</vt:lpstr>
      <vt:lpstr>Brute Force Attack - II</vt:lpstr>
      <vt:lpstr>Verifiable Redaction of Energy Usage Data</vt:lpstr>
      <vt:lpstr>Security Analysis</vt:lpstr>
      <vt:lpstr>Modified Green Button Information Model</vt:lpstr>
      <vt:lpstr>Application for Demand-response Aggregation Service</vt:lpstr>
      <vt:lpstr>Summary</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Customer-centric Energy Usage Data Management and Sharing in Smart Grid Systems</dc:title>
  <dc:creator>Gaurav Lahoti</dc:creator>
  <cp:lastModifiedBy>Administrator</cp:lastModifiedBy>
  <cp:revision>402</cp:revision>
  <dcterms:created xsi:type="dcterms:W3CDTF">2012-04-05T19:21:44Z</dcterms:created>
  <dcterms:modified xsi:type="dcterms:W3CDTF">2014-02-09T07:29:26Z</dcterms:modified>
</cp:coreProperties>
</file>