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5"/>
  </p:notesMasterIdLst>
  <p:handoutMasterIdLst>
    <p:handoutMasterId r:id="rId16"/>
  </p:handoutMasterIdLst>
  <p:sldIdLst>
    <p:sldId id="256" r:id="rId2"/>
    <p:sldId id="379" r:id="rId3"/>
    <p:sldId id="389" r:id="rId4"/>
    <p:sldId id="388" r:id="rId5"/>
    <p:sldId id="377" r:id="rId6"/>
    <p:sldId id="378" r:id="rId7"/>
    <p:sldId id="380" r:id="rId8"/>
    <p:sldId id="386" r:id="rId9"/>
    <p:sldId id="390" r:id="rId10"/>
    <p:sldId id="385" r:id="rId11"/>
    <p:sldId id="384" r:id="rId12"/>
    <p:sldId id="387" r:id="rId13"/>
    <p:sldId id="257" r:id="rId1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7F8"/>
    <a:srgbClr val="DBE6FD"/>
    <a:srgbClr val="FFE181"/>
    <a:srgbClr val="CAE8AA"/>
    <a:srgbClr val="FF9900"/>
    <a:srgbClr val="FFFF66"/>
    <a:srgbClr val="0033CC"/>
    <a:srgbClr val="A6D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27" autoAdjust="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52" d="100"/>
          <a:sy n="52" d="100"/>
        </p:scale>
        <p:origin x="-2604" y="-11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fld id="{7215AD72-F523-416A-8248-FD2C61CF2847}" type="datetimeFigureOut">
              <a:rPr kumimoji="1" lang="ja-JP" altLang="en-US" smtClean="0"/>
              <a:t>2014/11/4</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r>
              <a:rPr kumimoji="1" lang="en-US" altLang="ja-JP" smtClean="0"/>
              <a:t>All Right Reserved, Copyright FUJITSU LABORATORIES LTD. 2013</a:t>
            </a:r>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9DA0BEDD-26D4-4BFD-849D-08E1BA931878}" type="slidenum">
              <a:rPr kumimoji="1" lang="ja-JP" altLang="en-US" smtClean="0"/>
              <a:t>‹#›</a:t>
            </a:fld>
            <a:endParaRPr kumimoji="1" lang="ja-JP" altLang="en-US"/>
          </a:p>
        </p:txBody>
      </p:sp>
    </p:spTree>
    <p:extLst>
      <p:ext uri="{BB962C8B-B14F-4D97-AF65-F5344CB8AC3E}">
        <p14:creationId xmlns:p14="http://schemas.microsoft.com/office/powerpoint/2010/main" val="25849691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A4C582FE-2DA9-4EA6-AE27-6DF793B24E00}" type="datetimeFigureOut">
              <a:rPr kumimoji="1" lang="ja-JP" altLang="en-US" smtClean="0"/>
              <a:t>2014/11/4</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r>
              <a:rPr kumimoji="1" lang="en-US" altLang="ja-JP" smtClean="0"/>
              <a:t>All Right Reserved, Copyright FUJITSU LABORATORIES LTD. 2013</a:t>
            </a:r>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FAAEBA16-7891-4FE1-B821-6866508A35CC}" type="slidenum">
              <a:rPr kumimoji="1" lang="ja-JP" altLang="en-US" smtClean="0"/>
              <a:t>‹#›</a:t>
            </a:fld>
            <a:endParaRPr kumimoji="1" lang="ja-JP" altLang="en-US"/>
          </a:p>
        </p:txBody>
      </p:sp>
    </p:spTree>
    <p:extLst>
      <p:ext uri="{BB962C8B-B14F-4D97-AF65-F5344CB8AC3E}">
        <p14:creationId xmlns:p14="http://schemas.microsoft.com/office/powerpoint/2010/main" val="25050388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スライド番号プレースホルダー 4"/>
          <p:cNvSpPr>
            <a:spLocks noGrp="1"/>
          </p:cNvSpPr>
          <p:nvPr>
            <p:ph type="sldNum" sz="quarter" idx="11"/>
          </p:nvPr>
        </p:nvSpPr>
        <p:spPr/>
        <p:txBody>
          <a:bodyPr/>
          <a:lstStyle/>
          <a:p>
            <a:fld id="{FAAEBA16-7891-4FE1-B821-6866508A35CC}" type="slidenum">
              <a:rPr kumimoji="1" lang="ja-JP" altLang="en-US" smtClean="0"/>
              <a:t>0</a:t>
            </a:fld>
            <a:endParaRPr kumimoji="1" lang="ja-JP" altLang="en-US"/>
          </a:p>
        </p:txBody>
      </p:sp>
    </p:spTree>
    <p:extLst>
      <p:ext uri="{BB962C8B-B14F-4D97-AF65-F5344CB8AC3E}">
        <p14:creationId xmlns:p14="http://schemas.microsoft.com/office/powerpoint/2010/main" val="208506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Slide Number Placeholder 4"/>
          <p:cNvSpPr>
            <a:spLocks noGrp="1"/>
          </p:cNvSpPr>
          <p:nvPr>
            <p:ph type="sldNum" sz="quarter" idx="11"/>
          </p:nvPr>
        </p:nvSpPr>
        <p:spPr/>
        <p:txBody>
          <a:bodyPr/>
          <a:lstStyle/>
          <a:p>
            <a:fld id="{FAAEBA16-7891-4FE1-B821-6866508A35CC}" type="slidenum">
              <a:rPr kumimoji="1" lang="ja-JP" altLang="en-US" smtClean="0"/>
              <a:t>1</a:t>
            </a:fld>
            <a:endParaRPr kumimoji="1" lang="ja-JP" altLang="en-US"/>
          </a:p>
        </p:txBody>
      </p:sp>
    </p:spTree>
    <p:extLst>
      <p:ext uri="{BB962C8B-B14F-4D97-AF65-F5344CB8AC3E}">
        <p14:creationId xmlns:p14="http://schemas.microsoft.com/office/powerpoint/2010/main" val="106860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Slide Number Placeholder 4"/>
          <p:cNvSpPr>
            <a:spLocks noGrp="1"/>
          </p:cNvSpPr>
          <p:nvPr>
            <p:ph type="sldNum" sz="quarter" idx="11"/>
          </p:nvPr>
        </p:nvSpPr>
        <p:spPr/>
        <p:txBody>
          <a:bodyPr/>
          <a:lstStyle/>
          <a:p>
            <a:fld id="{FAAEBA16-7891-4FE1-B821-6866508A35CC}" type="slidenum">
              <a:rPr kumimoji="1" lang="ja-JP" altLang="en-US" smtClean="0"/>
              <a:t>9</a:t>
            </a:fld>
            <a:endParaRPr kumimoji="1" lang="ja-JP" altLang="en-US"/>
          </a:p>
        </p:txBody>
      </p:sp>
    </p:spTree>
    <p:extLst>
      <p:ext uri="{BB962C8B-B14F-4D97-AF65-F5344CB8AC3E}">
        <p14:creationId xmlns:p14="http://schemas.microsoft.com/office/powerpoint/2010/main" val="429034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スライド番号プレースホルダー 4"/>
          <p:cNvSpPr>
            <a:spLocks noGrp="1"/>
          </p:cNvSpPr>
          <p:nvPr>
            <p:ph type="sldNum" sz="quarter" idx="11"/>
          </p:nvPr>
        </p:nvSpPr>
        <p:spPr/>
        <p:txBody>
          <a:bodyPr/>
          <a:lstStyle/>
          <a:p>
            <a:fld id="{FAAEBA16-7891-4FE1-B821-6866508A35CC}" type="slidenum">
              <a:rPr kumimoji="1" lang="ja-JP" altLang="en-US" smtClean="0"/>
              <a:t>12</a:t>
            </a:fld>
            <a:endParaRPr kumimoji="1" lang="ja-JP" altLang="en-US"/>
          </a:p>
        </p:txBody>
      </p:sp>
    </p:spTree>
    <p:extLst>
      <p:ext uri="{BB962C8B-B14F-4D97-AF65-F5344CB8AC3E}">
        <p14:creationId xmlns:p14="http://schemas.microsoft.com/office/powerpoint/2010/main" val="40890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47217" name="Picture 49" descr="TitleRed_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extLst>
            <a:ext uri="{909E8E84-426E-40DD-AFC4-6F175D3DCCD1}">
              <a14:hiddenFill xmlns:a14="http://schemas.microsoft.com/office/drawing/2010/main">
                <a:solidFill>
                  <a:srgbClr val="FFFFFF"/>
                </a:solidFill>
              </a14:hiddenFill>
            </a:ext>
          </a:extLst>
        </p:spPr>
      </p:pic>
      <p:grpSp>
        <p:nvGrpSpPr>
          <p:cNvPr id="647218" name="Group 50"/>
          <p:cNvGrpSpPr>
            <a:grpSpLocks noChangeAspect="1"/>
          </p:cNvGrpSpPr>
          <p:nvPr/>
        </p:nvGrpSpPr>
        <p:grpSpPr bwMode="auto">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r>
              <a:rPr lang="ja-JP" altLang="en-US" noProof="0" smtClean="0"/>
              <a:t>マスター タイトルの書式設定</a:t>
            </a:r>
            <a:endParaRPr lang="de-DE" altLang="ja-JP" noProof="0" smtClean="0"/>
          </a:p>
        </p:txBody>
      </p:sp>
      <p:sp>
        <p:nvSpPr>
          <p:cNvPr id="647215" name="Rectangle 47"/>
          <p:cNvSpPr>
            <a:spLocks noGrp="1" noChangeArrowheads="1"/>
          </p:cNvSpPr>
          <p:nvPr>
            <p:ph type="ftr" sz="quarter" idx="3"/>
          </p:nvPr>
        </p:nvSpPr>
        <p:spPr/>
        <p:txBody>
          <a:bodyPr/>
          <a:lstStyle>
            <a:lvl1pPr>
              <a:defRPr sz="800"/>
            </a:lvl1pPr>
          </a:lstStyle>
          <a:p>
            <a:r>
              <a:rPr kumimoji="1" lang="en-US" altLang="ja-JP" smtClean="0"/>
              <a:t>All Right Reserved, Copyright FUJITSU LABORATORIES LTD. 2013</a:t>
            </a:r>
            <a:endParaRPr kumimoji="1" lang="ja-JP" altLang="en-US" dirty="0"/>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368266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3209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Line 4"/>
          <p:cNvSpPr>
            <a:spLocks noChangeShapeType="1"/>
          </p:cNvSpPr>
          <p:nvPr userDrawn="1"/>
        </p:nvSpPr>
        <p:spPr bwMode="gray">
          <a:xfrm>
            <a:off x="0" y="6669360"/>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Meiryo UI" panose="020B0604030504040204" pitchFamily="50" charset="-128"/>
            </a:endParaRPr>
          </a:p>
        </p:txBody>
      </p:sp>
      <p:sp>
        <p:nvSpPr>
          <p:cNvPr id="8" name="フッター プレースホルダー 3"/>
          <p:cNvSpPr>
            <a:spLocks noGrp="1"/>
          </p:cNvSpPr>
          <p:nvPr>
            <p:ph type="ftr" sz="quarter" idx="3"/>
          </p:nvPr>
        </p:nvSpPr>
        <p:spPr>
          <a:xfrm>
            <a:off x="6913216" y="6669360"/>
            <a:ext cx="2230784" cy="268287"/>
          </a:xfrm>
          <a:prstGeom prst="rect">
            <a:avLst/>
          </a:prstGeom>
        </p:spPr>
        <p:txBody>
          <a:bodyPr/>
          <a:lstStyle>
            <a:lvl1pPr>
              <a:defRPr sz="1000">
                <a:latin typeface="Meiryo UI" panose="020B0604030504040204" pitchFamily="50" charset="-128"/>
                <a:cs typeface="Meiryo UI" panose="020B0604030504040204" pitchFamily="50" charset="-128"/>
              </a:defRPr>
            </a:lvl1pPr>
          </a:lstStyle>
          <a:p>
            <a:pPr>
              <a:defRPr/>
            </a:pPr>
            <a:r>
              <a:rPr lang="en-US" altLang="ja-JP" dirty="0" smtClean="0"/>
              <a:t>Copyright 2013 FUJITSU LIMITED</a:t>
            </a:r>
            <a:endParaRPr lang="de-DE" altLang="ja-JP" dirty="0"/>
          </a:p>
        </p:txBody>
      </p:sp>
      <p:sp>
        <p:nvSpPr>
          <p:cNvPr id="9" name="スライド番号プレースホルダー 3"/>
          <p:cNvSpPr>
            <a:spLocks noGrp="1"/>
          </p:cNvSpPr>
          <p:nvPr>
            <p:ph type="sldNum" sz="quarter" idx="10"/>
          </p:nvPr>
        </p:nvSpPr>
        <p:spPr>
          <a:xfrm>
            <a:off x="4300538" y="6597352"/>
            <a:ext cx="539750" cy="360040"/>
          </a:xfrm>
          <a:prstGeom prst="rect">
            <a:avLst/>
          </a:prstGeom>
        </p:spPr>
        <p:txBody>
          <a:bodyPr lIns="0" tIns="0" rIns="0" bIns="0" anchor="ctr" anchorCtr="0"/>
          <a:lstStyle>
            <a:lvl1pPr>
              <a:defRPr sz="1000" smtClean="0">
                <a:latin typeface="Meiryo UI" panose="020B0604030504040204" pitchFamily="50" charset="-128"/>
                <a:cs typeface="Meiryo UI" panose="020B0604030504040204" pitchFamily="50" charset="-128"/>
              </a:defRPr>
            </a:lvl1pPr>
          </a:lstStyle>
          <a:p>
            <a:pPr>
              <a:defRPr/>
            </a:pPr>
            <a:fld id="{8107D606-9B3D-40A6-BD1A-A58B8F5E2623}" type="slidenum">
              <a:rPr lang="de-DE" altLang="ja-JP" smtClean="0"/>
              <a:pPr>
                <a:defRPr/>
              </a:pPr>
              <a:t>‹#›</a:t>
            </a:fld>
            <a:endParaRPr lang="de-DE" altLang="ja-JP" dirty="0"/>
          </a:p>
        </p:txBody>
      </p:sp>
    </p:spTree>
    <p:extLst>
      <p:ext uri="{BB962C8B-B14F-4D97-AF65-F5344CB8AC3E}">
        <p14:creationId xmlns:p14="http://schemas.microsoft.com/office/powerpoint/2010/main" val="23561195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pic>
        <p:nvPicPr>
          <p:cNvPr id="3" name="Picture 14" descr="ContentGray20_L150"/>
          <p:cNvPicPr>
            <a:picLocks noChangeAspect="1" noChangeArrowheads="1"/>
          </p:cNvPicPr>
          <p:nvPr userDrawn="1"/>
        </p:nvPicPr>
        <p:blipFill>
          <a:blip r:embed="rId2"/>
          <a:srcRect/>
          <a:stretch>
            <a:fillRect/>
          </a:stretch>
        </p:blipFill>
        <p:spPr bwMode="gray">
          <a:xfrm>
            <a:off x="0" y="0"/>
            <a:ext cx="9144000" cy="1073151"/>
          </a:xfrm>
          <a:prstGeom prst="rect">
            <a:avLst/>
          </a:prstGeom>
          <a:noFill/>
          <a:ln w="9525">
            <a:noFill/>
            <a:miter lim="800000"/>
            <a:headEnd/>
            <a:tailEnd/>
          </a:ln>
        </p:spPr>
      </p:pic>
      <p:grpSp>
        <p:nvGrpSpPr>
          <p:cNvPr id="4" name="Group 19"/>
          <p:cNvGrpSpPr>
            <a:grpSpLocks noChangeAspect="1"/>
          </p:cNvGrpSpPr>
          <p:nvPr userDrawn="1"/>
        </p:nvGrpSpPr>
        <p:grpSpPr bwMode="auto">
          <a:xfrm>
            <a:off x="7888293" y="79379"/>
            <a:ext cx="1176337" cy="657225"/>
            <a:chOff x="4969" y="50"/>
            <a:chExt cx="741" cy="414"/>
          </a:xfrm>
        </p:grpSpPr>
        <p:sp>
          <p:nvSpPr>
            <p:cNvPr id="5" name="AutoShape 18"/>
            <p:cNvSpPr>
              <a:spLocks noChangeAspect="1" noChangeArrowheads="1" noTextEdit="1"/>
            </p:cNvSpPr>
            <p:nvPr userDrawn="1"/>
          </p:nvSpPr>
          <p:spPr bwMode="gray">
            <a:xfrm>
              <a:off x="4969" y="50"/>
              <a:ext cx="741" cy="414"/>
            </a:xfrm>
            <a:prstGeom prst="rect">
              <a:avLst/>
            </a:prstGeom>
            <a:noFill/>
            <a:ln>
              <a:noFill/>
            </a:ln>
            <a:extLst/>
          </p:spPr>
          <p:txBody>
            <a:bodyPr/>
            <a:lstStyle/>
            <a:p>
              <a:pPr algn="l" fontAlgn="base">
                <a:defRPr/>
              </a:pPr>
              <a:endParaRPr lang="ja-JP" altLang="en-US" dirty="0">
                <a:solidFill>
                  <a:prstClr val="black"/>
                </a:solidFill>
                <a:latin typeface="Arial" charset="0"/>
              </a:endParaRPr>
            </a:p>
          </p:txBody>
        </p:sp>
        <p:sp>
          <p:nvSpPr>
            <p:cNvPr id="6" name="Freeform 20"/>
            <p:cNvSpPr>
              <a:spLocks/>
            </p:cNvSpPr>
            <p:nvPr userDrawn="1"/>
          </p:nvSpPr>
          <p:spPr bwMode="gray">
            <a:xfrm>
              <a:off x="5334" y="121"/>
              <a:ext cx="94" cy="72"/>
            </a:xfrm>
            <a:custGeom>
              <a:avLst/>
              <a:gdLst>
                <a:gd name="T0" fmla="*/ 38 w 2365"/>
                <a:gd name="T1" fmla="*/ 30 h 1825"/>
                <a:gd name="T2" fmla="*/ 24 w 2365"/>
                <a:gd name="T3" fmla="*/ 25 h 1825"/>
                <a:gd name="T4" fmla="*/ 0 w 2365"/>
                <a:gd name="T5" fmla="*/ 49 h 1825"/>
                <a:gd name="T6" fmla="*/ 24 w 2365"/>
                <a:gd name="T7" fmla="*/ 72 h 1825"/>
                <a:gd name="T8" fmla="*/ 42 w 2365"/>
                <a:gd name="T9" fmla="*/ 64 h 1825"/>
                <a:gd name="T10" fmla="*/ 42 w 2365"/>
                <a:gd name="T11" fmla="*/ 51 h 1825"/>
                <a:gd name="T12" fmla="*/ 31 w 2365"/>
                <a:gd name="T13" fmla="*/ 62 h 1825"/>
                <a:gd name="T14" fmla="*/ 24 w 2365"/>
                <a:gd name="T15" fmla="*/ 63 h 1825"/>
                <a:gd name="T16" fmla="*/ 9 w 2365"/>
                <a:gd name="T17" fmla="*/ 49 h 1825"/>
                <a:gd name="T18" fmla="*/ 24 w 2365"/>
                <a:gd name="T19" fmla="*/ 34 h 1825"/>
                <a:gd name="T20" fmla="*/ 34 w 2365"/>
                <a:gd name="T21" fmla="*/ 38 h 1825"/>
                <a:gd name="T22" fmla="*/ 43 w 2365"/>
                <a:gd name="T23" fmla="*/ 49 h 1825"/>
                <a:gd name="T24" fmla="*/ 65 w 2365"/>
                <a:gd name="T25" fmla="*/ 58 h 1825"/>
                <a:gd name="T26" fmla="*/ 94 w 2365"/>
                <a:gd name="T27" fmla="*/ 29 h 1825"/>
                <a:gd name="T28" fmla="*/ 65 w 2365"/>
                <a:gd name="T29" fmla="*/ 0 h 1825"/>
                <a:gd name="T30" fmla="*/ 42 w 2365"/>
                <a:gd name="T31" fmla="*/ 12 h 1825"/>
                <a:gd name="T32" fmla="*/ 42 w 2365"/>
                <a:gd name="T33" fmla="*/ 29 h 1825"/>
                <a:gd name="T34" fmla="*/ 65 w 2365"/>
                <a:gd name="T35" fmla="*/ 9 h 1825"/>
                <a:gd name="T36" fmla="*/ 85 w 2365"/>
                <a:gd name="T37" fmla="*/ 29 h 1825"/>
                <a:gd name="T38" fmla="*/ 65 w 2365"/>
                <a:gd name="T39" fmla="*/ 49 h 1825"/>
                <a:gd name="T40" fmla="*/ 52 w 2365"/>
                <a:gd name="T41" fmla="*/ 44 h 1825"/>
                <a:gd name="T42" fmla="*/ 38 w 2365"/>
                <a:gd name="T43" fmla="*/ 3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7" name="Freeform 21"/>
            <p:cNvSpPr>
              <a:spLocks/>
            </p:cNvSpPr>
            <p:nvPr userDrawn="1"/>
          </p:nvSpPr>
          <p:spPr bwMode="gray">
            <a:xfrm>
              <a:off x="5180" y="200"/>
              <a:ext cx="65" cy="106"/>
            </a:xfrm>
            <a:custGeom>
              <a:avLst/>
              <a:gdLst>
                <a:gd name="T0" fmla="*/ 0 w 1624"/>
                <a:gd name="T1" fmla="*/ 0 h 2651"/>
                <a:gd name="T2" fmla="*/ 65 w 1624"/>
                <a:gd name="T3" fmla="*/ 0 h 2651"/>
                <a:gd name="T4" fmla="*/ 65 w 1624"/>
                <a:gd name="T5" fmla="*/ 18 h 2651"/>
                <a:gd name="T6" fmla="*/ 55 w 1624"/>
                <a:gd name="T7" fmla="*/ 11 h 2651"/>
                <a:gd name="T8" fmla="*/ 25 w 1624"/>
                <a:gd name="T9" fmla="*/ 11 h 2651"/>
                <a:gd name="T10" fmla="*/ 25 w 1624"/>
                <a:gd name="T11" fmla="*/ 42 h 2651"/>
                <a:gd name="T12" fmla="*/ 57 w 1624"/>
                <a:gd name="T13" fmla="*/ 42 h 2651"/>
                <a:gd name="T14" fmla="*/ 57 w 1624"/>
                <a:gd name="T15" fmla="*/ 59 h 2651"/>
                <a:gd name="T16" fmla="*/ 48 w 1624"/>
                <a:gd name="T17" fmla="*/ 53 h 2651"/>
                <a:gd name="T18" fmla="*/ 25 w 1624"/>
                <a:gd name="T19" fmla="*/ 53 h 2651"/>
                <a:gd name="T20" fmla="*/ 25 w 1624"/>
                <a:gd name="T21" fmla="*/ 96 h 2651"/>
                <a:gd name="T22" fmla="*/ 31 w 1624"/>
                <a:gd name="T23" fmla="*/ 106 h 2651"/>
                <a:gd name="T24" fmla="*/ 0 w 1624"/>
                <a:gd name="T25" fmla="*/ 106 h 2651"/>
                <a:gd name="T26" fmla="*/ 7 w 1624"/>
                <a:gd name="T27" fmla="*/ 96 h 2651"/>
                <a:gd name="T28" fmla="*/ 7 w 1624"/>
                <a:gd name="T29" fmla="*/ 11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8" name="Freeform 22"/>
            <p:cNvSpPr>
              <a:spLocks/>
            </p:cNvSpPr>
            <p:nvPr userDrawn="1"/>
          </p:nvSpPr>
          <p:spPr bwMode="gray">
            <a:xfrm>
              <a:off x="5333" y="200"/>
              <a:ext cx="43" cy="148"/>
            </a:xfrm>
            <a:custGeom>
              <a:avLst/>
              <a:gdLst>
                <a:gd name="T0" fmla="*/ 10 w 1072"/>
                <a:gd name="T1" fmla="*/ 0 h 3696"/>
                <a:gd name="T2" fmla="*/ 43 w 1072"/>
                <a:gd name="T3" fmla="*/ 0 h 3696"/>
                <a:gd name="T4" fmla="*/ 36 w 1072"/>
                <a:gd name="T5" fmla="*/ 9 h 3696"/>
                <a:gd name="T6" fmla="*/ 36 w 1072"/>
                <a:gd name="T7" fmla="*/ 109 h 3696"/>
                <a:gd name="T8" fmla="*/ 0 w 1072"/>
                <a:gd name="T9" fmla="*/ 148 h 3696"/>
                <a:gd name="T10" fmla="*/ 17 w 1072"/>
                <a:gd name="T11" fmla="*/ 109 h 3696"/>
                <a:gd name="T12" fmla="*/ 17 w 1072"/>
                <a:gd name="T13" fmla="*/ 9 h 3696"/>
                <a:gd name="T14" fmla="*/ 1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9" name="Freeform 23"/>
            <p:cNvSpPr>
              <a:spLocks/>
            </p:cNvSpPr>
            <p:nvPr userDrawn="1"/>
          </p:nvSpPr>
          <p:spPr bwMode="gray">
            <a:xfrm>
              <a:off x="5380" y="200"/>
              <a:ext cx="33" cy="106"/>
            </a:xfrm>
            <a:custGeom>
              <a:avLst/>
              <a:gdLst>
                <a:gd name="T0" fmla="*/ 0 w 828"/>
                <a:gd name="T1" fmla="*/ 0 h 2653"/>
                <a:gd name="T2" fmla="*/ 33 w 828"/>
                <a:gd name="T3" fmla="*/ 0 h 2653"/>
                <a:gd name="T4" fmla="*/ 26 w 828"/>
                <a:gd name="T5" fmla="*/ 9 h 2653"/>
                <a:gd name="T6" fmla="*/ 26 w 828"/>
                <a:gd name="T7" fmla="*/ 96 h 2653"/>
                <a:gd name="T8" fmla="*/ 33 w 828"/>
                <a:gd name="T9" fmla="*/ 106 h 2653"/>
                <a:gd name="T10" fmla="*/ 0 w 828"/>
                <a:gd name="T11" fmla="*/ 106 h 2653"/>
                <a:gd name="T12" fmla="*/ 7 w 828"/>
                <a:gd name="T13" fmla="*/ 96 h 2653"/>
                <a:gd name="T14" fmla="*/ 7 w 828"/>
                <a:gd name="T15" fmla="*/ 9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0" name="Freeform 24"/>
            <p:cNvSpPr>
              <a:spLocks/>
            </p:cNvSpPr>
            <p:nvPr userDrawn="1"/>
          </p:nvSpPr>
          <p:spPr bwMode="gray">
            <a:xfrm>
              <a:off x="5414" y="200"/>
              <a:ext cx="79" cy="106"/>
            </a:xfrm>
            <a:custGeom>
              <a:avLst/>
              <a:gdLst>
                <a:gd name="T0" fmla="*/ 6 w 1984"/>
                <a:gd name="T1" fmla="*/ 0 h 2651"/>
                <a:gd name="T2" fmla="*/ 79 w 1984"/>
                <a:gd name="T3" fmla="*/ 0 h 2651"/>
                <a:gd name="T4" fmla="*/ 73 w 1984"/>
                <a:gd name="T5" fmla="*/ 19 h 2651"/>
                <a:gd name="T6" fmla="*/ 64 w 1984"/>
                <a:gd name="T7" fmla="*/ 11 h 2651"/>
                <a:gd name="T8" fmla="*/ 49 w 1984"/>
                <a:gd name="T9" fmla="*/ 11 h 2651"/>
                <a:gd name="T10" fmla="*/ 49 w 1984"/>
                <a:gd name="T11" fmla="*/ 96 h 2651"/>
                <a:gd name="T12" fmla="*/ 56 w 1984"/>
                <a:gd name="T13" fmla="*/ 106 h 2651"/>
                <a:gd name="T14" fmla="*/ 24 w 1984"/>
                <a:gd name="T15" fmla="*/ 106 h 2651"/>
                <a:gd name="T16" fmla="*/ 31 w 1984"/>
                <a:gd name="T17" fmla="*/ 96 h 2651"/>
                <a:gd name="T18" fmla="*/ 31 w 1984"/>
                <a:gd name="T19" fmla="*/ 11 h 2651"/>
                <a:gd name="T20" fmla="*/ 13 w 1984"/>
                <a:gd name="T21" fmla="*/ 11 h 2651"/>
                <a:gd name="T22" fmla="*/ 0 w 1984"/>
                <a:gd name="T23" fmla="*/ 21 h 2651"/>
                <a:gd name="T24" fmla="*/ 6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1" name="Freeform 25"/>
            <p:cNvSpPr>
              <a:spLocks/>
            </p:cNvSpPr>
            <p:nvPr userDrawn="1"/>
          </p:nvSpPr>
          <p:spPr bwMode="gray">
            <a:xfrm>
              <a:off x="5558" y="200"/>
              <a:ext cx="88" cy="107"/>
            </a:xfrm>
            <a:custGeom>
              <a:avLst/>
              <a:gdLst>
                <a:gd name="T0" fmla="*/ 56 w 2219"/>
                <a:gd name="T1" fmla="*/ 0 h 2693"/>
                <a:gd name="T2" fmla="*/ 88 w 2219"/>
                <a:gd name="T3" fmla="*/ 0 h 2693"/>
                <a:gd name="T4" fmla="*/ 81 w 2219"/>
                <a:gd name="T5" fmla="*/ 9 h 2693"/>
                <a:gd name="T6" fmla="*/ 81 w 2219"/>
                <a:gd name="T7" fmla="*/ 73 h 2693"/>
                <a:gd name="T8" fmla="*/ 45 w 2219"/>
                <a:gd name="T9" fmla="*/ 107 h 2693"/>
                <a:gd name="T10" fmla="*/ 7 w 2219"/>
                <a:gd name="T11" fmla="*/ 73 h 2693"/>
                <a:gd name="T12" fmla="*/ 7 w 2219"/>
                <a:gd name="T13" fmla="*/ 9 h 2693"/>
                <a:gd name="T14" fmla="*/ 0 w 2219"/>
                <a:gd name="T15" fmla="*/ 0 h 2693"/>
                <a:gd name="T16" fmla="*/ 33 w 2219"/>
                <a:gd name="T17" fmla="*/ 0 h 2693"/>
                <a:gd name="T18" fmla="*/ 25 w 2219"/>
                <a:gd name="T19" fmla="*/ 9 h 2693"/>
                <a:gd name="T20" fmla="*/ 25 w 2219"/>
                <a:gd name="T21" fmla="*/ 73 h 2693"/>
                <a:gd name="T22" fmla="*/ 45 w 2219"/>
                <a:gd name="T23" fmla="*/ 96 h 2693"/>
                <a:gd name="T24" fmla="*/ 63 w 2219"/>
                <a:gd name="T25" fmla="*/ 73 h 2693"/>
                <a:gd name="T26" fmla="*/ 63 w 2219"/>
                <a:gd name="T27" fmla="*/ 9 h 2693"/>
                <a:gd name="T28" fmla="*/ 56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2" name="Freeform 26"/>
            <p:cNvSpPr>
              <a:spLocks/>
            </p:cNvSpPr>
            <p:nvPr userDrawn="1"/>
          </p:nvSpPr>
          <p:spPr bwMode="gray">
            <a:xfrm>
              <a:off x="5248" y="200"/>
              <a:ext cx="89" cy="108"/>
            </a:xfrm>
            <a:custGeom>
              <a:avLst/>
              <a:gdLst>
                <a:gd name="T0" fmla="*/ 57 w 2240"/>
                <a:gd name="T1" fmla="*/ 0 h 2700"/>
                <a:gd name="T2" fmla="*/ 89 w 2240"/>
                <a:gd name="T3" fmla="*/ 0 h 2700"/>
                <a:gd name="T4" fmla="*/ 82 w 2240"/>
                <a:gd name="T5" fmla="*/ 9 h 2700"/>
                <a:gd name="T6" fmla="*/ 82 w 2240"/>
                <a:gd name="T7" fmla="*/ 74 h 2700"/>
                <a:gd name="T8" fmla="*/ 45 w 2240"/>
                <a:gd name="T9" fmla="*/ 108 h 2700"/>
                <a:gd name="T10" fmla="*/ 7 w 2240"/>
                <a:gd name="T11" fmla="*/ 74 h 2700"/>
                <a:gd name="T12" fmla="*/ 7 w 2240"/>
                <a:gd name="T13" fmla="*/ 9 h 2700"/>
                <a:gd name="T14" fmla="*/ 0 w 2240"/>
                <a:gd name="T15" fmla="*/ 0 h 2700"/>
                <a:gd name="T16" fmla="*/ 33 w 2240"/>
                <a:gd name="T17" fmla="*/ 0 h 2700"/>
                <a:gd name="T18" fmla="*/ 25 w 2240"/>
                <a:gd name="T19" fmla="*/ 9 h 2700"/>
                <a:gd name="T20" fmla="*/ 25 w 2240"/>
                <a:gd name="T21" fmla="*/ 74 h 2700"/>
                <a:gd name="T22" fmla="*/ 45 w 2240"/>
                <a:gd name="T23" fmla="*/ 97 h 2700"/>
                <a:gd name="T24" fmla="*/ 64 w 2240"/>
                <a:gd name="T25" fmla="*/ 74 h 2700"/>
                <a:gd name="T26" fmla="*/ 64 w 2240"/>
                <a:gd name="T27" fmla="*/ 9 h 2700"/>
                <a:gd name="T28" fmla="*/ 57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3" name="Freeform 27"/>
            <p:cNvSpPr>
              <a:spLocks/>
            </p:cNvSpPr>
            <p:nvPr userDrawn="1"/>
          </p:nvSpPr>
          <p:spPr bwMode="gray">
            <a:xfrm>
              <a:off x="5489" y="198"/>
              <a:ext cx="69" cy="110"/>
            </a:xfrm>
            <a:custGeom>
              <a:avLst/>
              <a:gdLst>
                <a:gd name="T0" fmla="*/ 59 w 1707"/>
                <a:gd name="T1" fmla="*/ 19 h 2755"/>
                <a:gd name="T2" fmla="*/ 41 w 1707"/>
                <a:gd name="T3" fmla="*/ 11 h 2755"/>
                <a:gd name="T4" fmla="*/ 20 w 1707"/>
                <a:gd name="T5" fmla="*/ 27 h 2755"/>
                <a:gd name="T6" fmla="*/ 40 w 1707"/>
                <a:gd name="T7" fmla="*/ 47 h 2755"/>
                <a:gd name="T8" fmla="*/ 69 w 1707"/>
                <a:gd name="T9" fmla="*/ 79 h 2755"/>
                <a:gd name="T10" fmla="*/ 26 w 1707"/>
                <a:gd name="T11" fmla="*/ 110 h 2755"/>
                <a:gd name="T12" fmla="*/ 6 w 1707"/>
                <a:gd name="T13" fmla="*/ 107 h 2755"/>
                <a:gd name="T14" fmla="*/ 0 w 1707"/>
                <a:gd name="T15" fmla="*/ 87 h 2755"/>
                <a:gd name="T16" fmla="*/ 27 w 1707"/>
                <a:gd name="T17" fmla="*/ 98 h 2755"/>
                <a:gd name="T18" fmla="*/ 51 w 1707"/>
                <a:gd name="T19" fmla="*/ 81 h 2755"/>
                <a:gd name="T20" fmla="*/ 2 w 1707"/>
                <a:gd name="T21" fmla="*/ 29 h 2755"/>
                <a:gd name="T22" fmla="*/ 39 w 1707"/>
                <a:gd name="T23" fmla="*/ 0 h 2755"/>
                <a:gd name="T24" fmla="*/ 59 w 1707"/>
                <a:gd name="T25" fmla="*/ 3 h 2755"/>
                <a:gd name="T26" fmla="*/ 59 w 1707"/>
                <a:gd name="T27" fmla="*/ 19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grpSp>
      <p:sp>
        <p:nvSpPr>
          <p:cNvPr id="15" name="Rectangle 7"/>
          <p:cNvSpPr>
            <a:spLocks noGrp="1" noChangeArrowheads="1"/>
          </p:cNvSpPr>
          <p:nvPr>
            <p:ph type="title"/>
          </p:nvPr>
        </p:nvSpPr>
        <p:spPr bwMode="gray">
          <a:xfrm>
            <a:off x="169864" y="40107"/>
            <a:ext cx="8004206" cy="591428"/>
          </a:xfrm>
          <a:prstGeom prst="rect">
            <a:avLst/>
          </a:prstGeom>
          <a:noFill/>
          <a:ln>
            <a:noFill/>
          </a:ln>
          <a:effectLst/>
          <a:extLst/>
        </p:spPr>
        <p:txBody>
          <a:bodyPr/>
          <a:lstStyle>
            <a:lvl1pPr>
              <a:defRPr sz="3200">
                <a:solidFill>
                  <a:schemeClr val="bg2">
                    <a:lumMod val="25000"/>
                  </a:schemeClr>
                </a:solidFill>
              </a:defRPr>
            </a:lvl1pPr>
          </a:lstStyle>
          <a:p>
            <a:pPr lvl="0"/>
            <a:r>
              <a:rPr lang="ja-JP" altLang="en-US" dirty="0" smtClean="0"/>
              <a:t>マスタ タイトルの書式設定</a:t>
            </a:r>
          </a:p>
        </p:txBody>
      </p:sp>
    </p:spTree>
    <p:extLst>
      <p:ext uri="{BB962C8B-B14F-4D97-AF65-F5344CB8AC3E}">
        <p14:creationId xmlns:p14="http://schemas.microsoft.com/office/powerpoint/2010/main" val="98633154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r>
              <a:rPr kumimoji="1" lang="en-US" altLang="ja-JP" dirty="0" smtClean="0"/>
              <a:t>All Right Reserved, Copyright FUJITSU LABORATORIES LTD. 2013</a:t>
            </a:r>
            <a:endParaRPr kumimoji="1" lang="ja-JP" altLang="en-US" dirty="0" smtClean="0"/>
          </a:p>
        </p:txBody>
      </p:sp>
    </p:spTree>
    <p:extLst>
      <p:ext uri="{BB962C8B-B14F-4D97-AF65-F5344CB8AC3E}">
        <p14:creationId xmlns:p14="http://schemas.microsoft.com/office/powerpoint/2010/main" val="89462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108513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dirty="0"/>
          </a:p>
        </p:txBody>
      </p:sp>
    </p:spTree>
    <p:extLst>
      <p:ext uri="{BB962C8B-B14F-4D97-AF65-F5344CB8AC3E}">
        <p14:creationId xmlns:p14="http://schemas.microsoft.com/office/powerpoint/2010/main" val="158995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143671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r>
              <a:rPr kumimoji="1" lang="en-US" altLang="ja-JP" dirty="0" smtClean="0"/>
              <a:t>All Right Reserved, Copyright FUJITSU LABORATORIES LTD. 2013</a:t>
            </a:r>
            <a:endParaRPr kumimoji="1" lang="ja-JP" altLang="en-US" dirty="0" smtClean="0"/>
          </a:p>
        </p:txBody>
      </p:sp>
    </p:spTree>
    <p:extLst>
      <p:ext uri="{BB962C8B-B14F-4D97-AF65-F5344CB8AC3E}">
        <p14:creationId xmlns:p14="http://schemas.microsoft.com/office/powerpoint/2010/main" val="33161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dirty="0"/>
          </a:p>
        </p:txBody>
      </p:sp>
    </p:spTree>
    <p:extLst>
      <p:ext uri="{BB962C8B-B14F-4D97-AF65-F5344CB8AC3E}">
        <p14:creationId xmlns:p14="http://schemas.microsoft.com/office/powerpoint/2010/main" val="272613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305934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135664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grpSp>
        <p:nvGrpSpPr>
          <p:cNvPr id="646163" name="Group 19"/>
          <p:cNvGrpSpPr>
            <a:grpSpLocks noChangeAspect="1"/>
          </p:cNvGrpSpPr>
          <p:nvPr/>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DBD5EE70-C0EB-42C2-90A7-EA415F79C05F}" type="slidenum">
              <a:rPr kumimoji="1" lang="ja-JP" altLang="en-US" smtClean="0"/>
              <a:pPr/>
              <a:t>‹#›</a:t>
            </a:fld>
            <a:endParaRPr kumimoji="1" lang="ja-JP" altLang="en-US"/>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r>
              <a:rPr kumimoji="1" lang="en-US" altLang="ja-JP" smtClean="0"/>
              <a:t>All Right Reserved, Copyright FUJITSU LABORATORIES LTD. 2013</a:t>
            </a:r>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iming>
    <p:tnLst>
      <p:par>
        <p:cTn id="1" dur="indefinite" restart="never" nodeType="tmRoot"/>
      </p:par>
    </p:tnLst>
  </p:timing>
  <p:hf hdr="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custDataLst>
              <p:tags r:id="rId1"/>
            </p:custDataLst>
          </p:nvPr>
        </p:nvSpPr>
        <p:spPr>
          <a:xfrm>
            <a:off x="323850" y="4572000"/>
            <a:ext cx="8496622" cy="1784350"/>
          </a:xfrm>
        </p:spPr>
        <p:txBody>
          <a:bodyPr/>
          <a:lstStyle/>
          <a:p>
            <a:endParaRPr kumimoji="1" lang="en-US" altLang="ja-JP" i="1" u="sng" dirty="0" smtClean="0"/>
          </a:p>
          <a:p>
            <a:r>
              <a:rPr kumimoji="1" lang="en-US" altLang="ja-JP" i="1" u="sng" dirty="0" smtClean="0"/>
              <a:t>Daisuke Mashima</a:t>
            </a:r>
            <a:r>
              <a:rPr lang="en-US" altLang="ja-JP" i="1" dirty="0"/>
              <a:t> </a:t>
            </a:r>
            <a:r>
              <a:rPr lang="en-US" altLang="ja-JP" i="1" dirty="0" smtClean="0"/>
              <a:t>and Arnab Roy</a:t>
            </a:r>
            <a:endParaRPr kumimoji="1" lang="en-US" altLang="ja-JP" i="1" dirty="0" smtClean="0"/>
          </a:p>
          <a:p>
            <a:r>
              <a:rPr kumimoji="1" lang="en-US" altLang="ja-JP" dirty="0" smtClean="0"/>
              <a:t>Fujitsu Laboratories of America, Inc.</a:t>
            </a:r>
            <a:endParaRPr kumimoji="1" lang="ja-JP" altLang="en-US" dirty="0"/>
          </a:p>
        </p:txBody>
      </p:sp>
      <p:sp>
        <p:nvSpPr>
          <p:cNvPr id="4" name="タイトル 3"/>
          <p:cNvSpPr>
            <a:spLocks noGrp="1"/>
          </p:cNvSpPr>
          <p:nvPr>
            <p:ph type="ctrTitle"/>
          </p:nvPr>
        </p:nvSpPr>
        <p:spPr>
          <a:xfrm>
            <a:off x="323850" y="1738313"/>
            <a:ext cx="8712646" cy="2360612"/>
          </a:xfrm>
        </p:spPr>
        <p:txBody>
          <a:bodyPr/>
          <a:lstStyle/>
          <a:p>
            <a:r>
              <a:rPr lang="en-US" altLang="ja-JP" sz="3600" dirty="0" smtClean="0"/>
              <a:t>Privacy Preserving Disclosure of Authenticated Energy Usage Data</a:t>
            </a:r>
            <a:endParaRPr kumimoji="1" lang="ja-JP" altLang="en-US" sz="3600" dirty="0"/>
          </a:p>
        </p:txBody>
      </p:sp>
    </p:spTree>
    <p:extLst>
      <p:ext uri="{BB962C8B-B14F-4D97-AF65-F5344CB8AC3E}">
        <p14:creationId xmlns:p14="http://schemas.microsoft.com/office/powerpoint/2010/main" val="378962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Properties</a:t>
            </a:r>
            <a:endParaRPr lang="en-US" dirty="0"/>
          </a:p>
        </p:txBody>
      </p:sp>
      <p:sp>
        <p:nvSpPr>
          <p:cNvPr id="3" name="Content Placeholder 2"/>
          <p:cNvSpPr txBox="1">
            <a:spLocks/>
          </p:cNvSpPr>
          <p:nvPr/>
        </p:nvSpPr>
        <p:spPr>
          <a:xfrm>
            <a:off x="179512" y="917104"/>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r>
              <a:rPr lang="en-US" b="1" kern="0" dirty="0" smtClean="0"/>
              <a:t>Correctness</a:t>
            </a:r>
            <a:r>
              <a:rPr lang="en-US" kern="0" dirty="0" smtClean="0"/>
              <a:t> of the </a:t>
            </a:r>
            <a:r>
              <a:rPr lang="en-US" kern="0" dirty="0"/>
              <a:t>protocol: If the data consumer (third party) accepts </a:t>
            </a:r>
            <a:r>
              <a:rPr lang="en-US" kern="0" dirty="0" smtClean="0"/>
              <a:t>the proof and m</a:t>
            </a:r>
            <a:r>
              <a:rPr lang="en-US" kern="0" dirty="0"/>
              <a:t>′, then the deviation of m′ is bounded from data signed by the data issuer (utility</a:t>
            </a:r>
            <a:r>
              <a:rPr lang="en-US" kern="0" dirty="0" smtClean="0"/>
              <a:t>).</a:t>
            </a:r>
          </a:p>
          <a:p>
            <a:pPr lvl="1"/>
            <a:r>
              <a:rPr lang="en-US" kern="0" dirty="0"/>
              <a:t>By the </a:t>
            </a:r>
            <a:r>
              <a:rPr lang="en-US" b="1" kern="0" dirty="0">
                <a:solidFill>
                  <a:schemeClr val="accent1">
                    <a:lumMod val="75000"/>
                  </a:schemeClr>
                </a:solidFill>
              </a:rPr>
              <a:t>soundness of the NIZK proof system</a:t>
            </a:r>
            <a:r>
              <a:rPr lang="en-US" kern="0" dirty="0"/>
              <a:t> for </a:t>
            </a:r>
            <a:r>
              <a:rPr lang="en-US" i="1" kern="0" dirty="0" smtClean="0"/>
              <a:t>L</a:t>
            </a:r>
            <a:r>
              <a:rPr lang="en-US" kern="0" dirty="0" smtClean="0"/>
              <a:t>, </a:t>
            </a:r>
            <a:r>
              <a:rPr lang="en-US" kern="0" dirty="0"/>
              <a:t>we have: there exists (</a:t>
            </a:r>
            <a:r>
              <a:rPr lang="en-US" i="1" kern="0" dirty="0"/>
              <a:t>m</a:t>
            </a:r>
            <a:r>
              <a:rPr lang="en-US" kern="0" dirty="0"/>
              <a:t>, </a:t>
            </a:r>
            <a:r>
              <a:rPr lang="en-US" i="1" kern="0" dirty="0"/>
              <a:t>sig</a:t>
            </a:r>
            <a:r>
              <a:rPr lang="en-US" kern="0" dirty="0"/>
              <a:t>), such that </a:t>
            </a:r>
            <a:r>
              <a:rPr lang="en-US" i="1" kern="0" dirty="0"/>
              <a:t>m′</a:t>
            </a:r>
            <a:r>
              <a:rPr lang="en-US" kern="0" dirty="0"/>
              <a:t> is within a noise bound of </a:t>
            </a:r>
            <a:r>
              <a:rPr lang="en-US" i="1" kern="0" dirty="0"/>
              <a:t>m</a:t>
            </a:r>
            <a:r>
              <a:rPr lang="en-US" kern="0" dirty="0"/>
              <a:t> and </a:t>
            </a:r>
            <a:r>
              <a:rPr lang="en-US" i="1" kern="0" dirty="0"/>
              <a:t>sig</a:t>
            </a:r>
            <a:r>
              <a:rPr lang="en-US" kern="0" dirty="0"/>
              <a:t> passes the verification test with the </a:t>
            </a:r>
            <a:r>
              <a:rPr lang="en-US" kern="0" dirty="0" smtClean="0"/>
              <a:t>data issuer’s </a:t>
            </a:r>
            <a:r>
              <a:rPr lang="en-US" kern="0" dirty="0"/>
              <a:t>verification key for the message </a:t>
            </a:r>
            <a:r>
              <a:rPr lang="en-US" i="1" kern="0" dirty="0"/>
              <a:t>m</a:t>
            </a:r>
            <a:r>
              <a:rPr lang="en-US" kern="0" dirty="0"/>
              <a:t> and that </a:t>
            </a:r>
            <a:r>
              <a:rPr lang="en-US" i="1" kern="0" dirty="0"/>
              <a:t>e</a:t>
            </a:r>
            <a:r>
              <a:rPr lang="en-US" kern="0" dirty="0"/>
              <a:t> is an encryption of such a </a:t>
            </a:r>
            <a:r>
              <a:rPr lang="en-US" kern="0" dirty="0" smtClean="0"/>
              <a:t>message-signature pair.</a:t>
            </a:r>
          </a:p>
          <a:p>
            <a:endParaRPr lang="en-US" altLang="ja-JP" kern="0" dirty="0"/>
          </a:p>
          <a:p>
            <a:r>
              <a:rPr lang="en-US" altLang="ja-JP" b="1" kern="0" dirty="0" smtClean="0"/>
              <a:t>Hiding</a:t>
            </a:r>
            <a:r>
              <a:rPr lang="en-US" altLang="ja-JP" kern="0" dirty="0" smtClean="0"/>
              <a:t> of original data: </a:t>
            </a:r>
            <a:r>
              <a:rPr lang="en-US" dirty="0"/>
              <a:t>The data consumer </a:t>
            </a:r>
            <a:r>
              <a:rPr lang="en-US" dirty="0" smtClean="0"/>
              <a:t>(third party) learns </a:t>
            </a:r>
            <a:r>
              <a:rPr lang="en-US" dirty="0"/>
              <a:t>nothing </a:t>
            </a:r>
            <a:r>
              <a:rPr lang="en-US" dirty="0" smtClean="0"/>
              <a:t>beyond correctness </a:t>
            </a:r>
            <a:r>
              <a:rPr lang="en-US" dirty="0"/>
              <a:t>about the real </a:t>
            </a:r>
            <a:r>
              <a:rPr lang="en-US" i="1" dirty="0"/>
              <a:t>m</a:t>
            </a:r>
            <a:r>
              <a:rPr lang="en-US" dirty="0" smtClean="0"/>
              <a:t>.</a:t>
            </a:r>
          </a:p>
          <a:p>
            <a:pPr lvl="1"/>
            <a:r>
              <a:rPr lang="en-US" altLang="ja-JP" kern="0" dirty="0" smtClean="0"/>
              <a:t>By the </a:t>
            </a:r>
            <a:r>
              <a:rPr lang="en-US" altLang="ja-JP" b="1" kern="0" dirty="0" smtClean="0">
                <a:solidFill>
                  <a:schemeClr val="accent1">
                    <a:lumMod val="75000"/>
                  </a:schemeClr>
                </a:solidFill>
              </a:rPr>
              <a:t>zero-knowledge property of NIZK proof system</a:t>
            </a:r>
            <a:r>
              <a:rPr lang="en-US" altLang="ja-JP" kern="0" dirty="0" smtClean="0"/>
              <a:t> and </a:t>
            </a:r>
            <a:r>
              <a:rPr lang="en-US" altLang="ja-JP" b="1" kern="0" dirty="0" smtClean="0">
                <a:solidFill>
                  <a:schemeClr val="accent1">
                    <a:lumMod val="75000"/>
                  </a:schemeClr>
                </a:solidFill>
              </a:rPr>
              <a:t>IND-CPA property of public key encryption scheme</a:t>
            </a:r>
            <a:r>
              <a:rPr lang="en-US" altLang="ja-JP" kern="0" dirty="0" smtClean="0"/>
              <a:t>, we can show that the </a:t>
            </a:r>
            <a:r>
              <a:rPr lang="en-US" altLang="ja-JP" kern="0" dirty="0"/>
              <a:t>distribution of the message sent by customer to third party is computationally indistinguishable from a distribution which doesn’t use </a:t>
            </a:r>
            <a:r>
              <a:rPr lang="en-US" altLang="ja-JP" i="1" kern="0" dirty="0"/>
              <a:t>m</a:t>
            </a:r>
            <a:r>
              <a:rPr lang="en-US" altLang="ja-JP" kern="0" dirty="0"/>
              <a:t> at all. </a:t>
            </a:r>
            <a:endParaRPr lang="en-US" altLang="ja-JP" kern="0" dirty="0" smtClean="0"/>
          </a:p>
        </p:txBody>
      </p:sp>
      <p:sp>
        <p:nvSpPr>
          <p:cNvPr id="4"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5"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9</a:t>
            </a:fld>
            <a:endParaRPr lang="ja-JP" altLang="en-US" sz="800" dirty="0"/>
          </a:p>
        </p:txBody>
      </p:sp>
    </p:spTree>
    <p:extLst>
      <p:ext uri="{BB962C8B-B14F-4D97-AF65-F5344CB8AC3E}">
        <p14:creationId xmlns:p14="http://schemas.microsoft.com/office/powerpoint/2010/main" val="3883836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Definition</a:t>
            </a:r>
            <a:endParaRPr lang="en-US" dirty="0"/>
          </a:p>
        </p:txBody>
      </p:sp>
      <p:sp>
        <p:nvSpPr>
          <p:cNvPr id="3" name="Rounded Rectangle 2"/>
          <p:cNvSpPr/>
          <p:nvPr/>
        </p:nvSpPr>
        <p:spPr bwMode="auto">
          <a:xfrm>
            <a:off x="107504" y="1484784"/>
            <a:ext cx="2592288" cy="4968552"/>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4" name="Rounded Rectangle 3"/>
          <p:cNvSpPr/>
          <p:nvPr/>
        </p:nvSpPr>
        <p:spPr bwMode="auto">
          <a:xfrm>
            <a:off x="3202831" y="1484784"/>
            <a:ext cx="2738338" cy="4968552"/>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6" name="TextBox 5"/>
          <p:cNvSpPr txBox="1"/>
          <p:nvPr/>
        </p:nvSpPr>
        <p:spPr>
          <a:xfrm>
            <a:off x="337026" y="1115452"/>
            <a:ext cx="2146742" cy="369332"/>
          </a:xfrm>
          <a:prstGeom prst="rect">
            <a:avLst/>
          </a:prstGeom>
          <a:noFill/>
        </p:spPr>
        <p:txBody>
          <a:bodyPr wrap="none" rtlCol="0">
            <a:spAutoFit/>
          </a:bodyPr>
          <a:lstStyle/>
          <a:p>
            <a:r>
              <a:rPr lang="en-US" dirty="0" smtClean="0"/>
              <a:t>Utility (Data Issuer)</a:t>
            </a:r>
            <a:endParaRPr lang="en-US" dirty="0"/>
          </a:p>
        </p:txBody>
      </p:sp>
      <p:sp>
        <p:nvSpPr>
          <p:cNvPr id="7" name="TextBox 6"/>
          <p:cNvSpPr txBox="1"/>
          <p:nvPr/>
        </p:nvSpPr>
        <p:spPr>
          <a:xfrm>
            <a:off x="3144321" y="1115452"/>
            <a:ext cx="2723823" cy="369332"/>
          </a:xfrm>
          <a:prstGeom prst="rect">
            <a:avLst/>
          </a:prstGeom>
          <a:noFill/>
        </p:spPr>
        <p:txBody>
          <a:bodyPr wrap="none" rtlCol="0">
            <a:spAutoFit/>
          </a:bodyPr>
          <a:lstStyle/>
          <a:p>
            <a:r>
              <a:rPr lang="en-US" dirty="0" smtClean="0"/>
              <a:t>Customer (Data Subject)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8" y="2014736"/>
            <a:ext cx="2299278" cy="9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6430710" y="1494076"/>
            <a:ext cx="2592288" cy="4968552"/>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0" name="TextBox 9"/>
          <p:cNvSpPr txBox="1"/>
          <p:nvPr/>
        </p:nvSpPr>
        <p:spPr>
          <a:xfrm>
            <a:off x="6732240" y="836712"/>
            <a:ext cx="1954381" cy="646331"/>
          </a:xfrm>
          <a:prstGeom prst="rect">
            <a:avLst/>
          </a:prstGeom>
          <a:noFill/>
        </p:spPr>
        <p:txBody>
          <a:bodyPr wrap="none" rtlCol="0">
            <a:spAutoFit/>
          </a:bodyPr>
          <a:lstStyle/>
          <a:p>
            <a:pPr algn="ctr"/>
            <a:r>
              <a:rPr lang="en-US" dirty="0" smtClean="0"/>
              <a:t>Third Party </a:t>
            </a:r>
          </a:p>
          <a:p>
            <a:pPr algn="ctr"/>
            <a:r>
              <a:rPr lang="en-US" dirty="0" smtClean="0"/>
              <a:t>(Data Consumer)</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106" y="2708920"/>
            <a:ext cx="2559038" cy="206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bwMode="auto">
          <a:xfrm>
            <a:off x="2699792" y="2780928"/>
            <a:ext cx="503039"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437112"/>
            <a:ext cx="2447871" cy="158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bwMode="auto">
          <a:xfrm>
            <a:off x="5941169" y="4725144"/>
            <a:ext cx="503039"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5" name="Rectangular Callout 14"/>
          <p:cNvSpPr/>
          <p:nvPr/>
        </p:nvSpPr>
        <p:spPr bwMode="auto">
          <a:xfrm>
            <a:off x="256498" y="3739616"/>
            <a:ext cx="2299278" cy="1030697"/>
          </a:xfrm>
          <a:prstGeom prst="wedgeRectCallout">
            <a:avLst>
              <a:gd name="adj1" fmla="val -8859"/>
              <a:gd name="adj2" fmla="val -123915"/>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sp>
        <p:nvSpPr>
          <p:cNvPr id="16" name="TextBox 15"/>
          <p:cNvSpPr txBox="1"/>
          <p:nvPr/>
        </p:nvSpPr>
        <p:spPr>
          <a:xfrm>
            <a:off x="323528" y="3789040"/>
            <a:ext cx="2376264" cy="923330"/>
          </a:xfrm>
          <a:prstGeom prst="rect">
            <a:avLst/>
          </a:prstGeom>
          <a:noFill/>
        </p:spPr>
        <p:txBody>
          <a:bodyPr wrap="square" rtlCol="0">
            <a:spAutoFit/>
          </a:bodyPr>
          <a:lstStyle/>
          <a:p>
            <a:r>
              <a:rPr lang="en-US" dirty="0" smtClean="0"/>
              <a:t>Utility signs energy usage data to be downloaded</a:t>
            </a:r>
            <a:endParaRPr lang="en-US" dirty="0"/>
          </a:p>
        </p:txBody>
      </p:sp>
      <p:sp>
        <p:nvSpPr>
          <p:cNvPr id="21" name="Rectangular Callout 20"/>
          <p:cNvSpPr/>
          <p:nvPr/>
        </p:nvSpPr>
        <p:spPr bwMode="auto">
          <a:xfrm>
            <a:off x="6593202" y="1772816"/>
            <a:ext cx="2299278" cy="2376264"/>
          </a:xfrm>
          <a:prstGeom prst="wedgeRectCallout">
            <a:avLst>
              <a:gd name="adj1" fmla="val -80940"/>
              <a:gd name="adj2" fmla="val 3615"/>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sp>
        <p:nvSpPr>
          <p:cNvPr id="22" name="TextBox 21"/>
          <p:cNvSpPr txBox="1"/>
          <p:nvPr/>
        </p:nvSpPr>
        <p:spPr>
          <a:xfrm>
            <a:off x="6588224" y="1844824"/>
            <a:ext cx="2376264" cy="2308324"/>
          </a:xfrm>
          <a:prstGeom prst="rect">
            <a:avLst/>
          </a:prstGeom>
          <a:noFill/>
        </p:spPr>
        <p:txBody>
          <a:bodyPr wrap="square" rtlCol="0">
            <a:spAutoFit/>
          </a:bodyPr>
          <a:lstStyle/>
          <a:p>
            <a:r>
              <a:rPr lang="en-US" dirty="0" smtClean="0"/>
              <a:t>Customer can verify signature on downloaded data.</a:t>
            </a:r>
          </a:p>
          <a:p>
            <a:r>
              <a:rPr lang="en-US" dirty="0" smtClean="0"/>
              <a:t>When sharing is necessary, customer can generate noisy data and prepare NIZK proof.</a:t>
            </a:r>
            <a:endParaRPr lang="en-US" dirty="0"/>
          </a:p>
        </p:txBody>
      </p:sp>
      <p:sp>
        <p:nvSpPr>
          <p:cNvPr id="23" name="Rectangular Callout 22"/>
          <p:cNvSpPr/>
          <p:nvPr/>
        </p:nvSpPr>
        <p:spPr bwMode="auto">
          <a:xfrm>
            <a:off x="3424850" y="4869160"/>
            <a:ext cx="2299278" cy="1462745"/>
          </a:xfrm>
          <a:prstGeom prst="wedgeRectCallout">
            <a:avLst>
              <a:gd name="adj1" fmla="val 83107"/>
              <a:gd name="adj2" fmla="val -9309"/>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sp>
        <p:nvSpPr>
          <p:cNvPr id="24" name="TextBox 23"/>
          <p:cNvSpPr txBox="1"/>
          <p:nvPr/>
        </p:nvSpPr>
        <p:spPr>
          <a:xfrm>
            <a:off x="3491880" y="4904000"/>
            <a:ext cx="2376264" cy="1477328"/>
          </a:xfrm>
          <a:prstGeom prst="rect">
            <a:avLst/>
          </a:prstGeom>
          <a:noFill/>
        </p:spPr>
        <p:txBody>
          <a:bodyPr wrap="square" rtlCol="0">
            <a:spAutoFit/>
          </a:bodyPr>
          <a:lstStyle/>
          <a:p>
            <a:r>
              <a:rPr lang="en-US" dirty="0" smtClean="0"/>
              <a:t>Third Party verifies the NIZK proof. When successful, data can be used for later processing </a:t>
            </a:r>
            <a:endParaRPr lang="en-US" dirty="0"/>
          </a:p>
        </p:txBody>
      </p:sp>
      <p:sp>
        <p:nvSpPr>
          <p:cNvPr id="20"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5"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10</a:t>
            </a:fld>
            <a:endParaRPr lang="ja-JP" altLang="en-US" sz="800" dirty="0"/>
          </a:p>
        </p:txBody>
      </p:sp>
    </p:spTree>
    <p:extLst>
      <p:ext uri="{BB962C8B-B14F-4D97-AF65-F5344CB8AC3E}">
        <p14:creationId xmlns:p14="http://schemas.microsoft.com/office/powerpoint/2010/main" val="202422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1" grpId="0" animBg="1"/>
      <p:bldP spid="22" grpId="0"/>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txBox="1">
            <a:spLocks/>
          </p:cNvSpPr>
          <p:nvPr/>
        </p:nvSpPr>
        <p:spPr>
          <a:xfrm>
            <a:off x="259904" y="764704"/>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altLang="ja-JP" kern="0" dirty="0" smtClean="0"/>
              <a:t>Designed a privacy-preservation scheme for sharing of energy usage data, using Non-interactive Zero-knowledge Proof system.</a:t>
            </a:r>
          </a:p>
          <a:p>
            <a:pPr lvl="1"/>
            <a:r>
              <a:rPr lang="en-US" altLang="ja-JP" kern="0" dirty="0" smtClean="0"/>
              <a:t>Mitigate privacy risks by added noise</a:t>
            </a:r>
          </a:p>
          <a:p>
            <a:pPr lvl="1"/>
            <a:r>
              <a:rPr lang="en-US" altLang="ja-JP" kern="0" dirty="0" smtClean="0"/>
              <a:t>Allow the pre-processed data to be for services that require trustworthy data</a:t>
            </a:r>
          </a:p>
          <a:p>
            <a:pPr lvl="1"/>
            <a:r>
              <a:rPr lang="en-US" altLang="ja-JP" kern="0" dirty="0" smtClean="0"/>
              <a:t>Allow broader range of machine learning techniques to be applied</a:t>
            </a:r>
          </a:p>
          <a:p>
            <a:pPr lvl="1"/>
            <a:endParaRPr lang="en-US" altLang="ja-JP" kern="0" dirty="0" smtClean="0"/>
          </a:p>
          <a:p>
            <a:r>
              <a:rPr lang="en-US" altLang="ja-JP" kern="0" dirty="0" smtClean="0"/>
              <a:t>Future Work</a:t>
            </a:r>
          </a:p>
          <a:p>
            <a:pPr lvl="1"/>
            <a:r>
              <a:rPr lang="en-US" altLang="ja-JP" kern="0" dirty="0" smtClean="0"/>
              <a:t>Practical implementation of the proposed scheme and evaluate its overhead and effectiveness is needed.</a:t>
            </a:r>
          </a:p>
          <a:p>
            <a:pPr lvl="2"/>
            <a:r>
              <a:rPr lang="en-US" altLang="ja-JP" kern="0" dirty="0"/>
              <a:t>Implementation </a:t>
            </a:r>
            <a:r>
              <a:rPr lang="en-US" altLang="ja-JP" kern="0" dirty="0" smtClean="0"/>
              <a:t>on </a:t>
            </a:r>
            <a:r>
              <a:rPr lang="en-US" altLang="ja-JP" kern="0" dirty="0"/>
              <a:t>the </a:t>
            </a:r>
            <a:r>
              <a:rPr lang="en-US" altLang="ja-JP" kern="0" dirty="0" smtClean="0"/>
              <a:t>popular data </a:t>
            </a:r>
            <a:r>
              <a:rPr lang="en-US" altLang="ja-JP" kern="0" dirty="0"/>
              <a:t>sharing scheme </a:t>
            </a:r>
            <a:r>
              <a:rPr lang="en-US" altLang="ja-JP" kern="0" dirty="0" smtClean="0"/>
              <a:t>like </a:t>
            </a:r>
            <a:r>
              <a:rPr lang="en-US" altLang="ja-JP" kern="0" dirty="0"/>
              <a:t>Green </a:t>
            </a:r>
            <a:r>
              <a:rPr lang="en-US" altLang="ja-JP" kern="0" dirty="0" smtClean="0"/>
              <a:t>Button</a:t>
            </a:r>
          </a:p>
          <a:p>
            <a:pPr lvl="1"/>
            <a:r>
              <a:rPr lang="en-US" altLang="ja-JP" kern="0" dirty="0" smtClean="0"/>
              <a:t>Quantitative evaluation of how much NILM can be made difficult</a:t>
            </a:r>
          </a:p>
          <a:p>
            <a:pPr lvl="1"/>
            <a:r>
              <a:rPr lang="en-US" altLang="ja-JP" kern="0" dirty="0" smtClean="0"/>
              <a:t>Explore an optimal way to add noise for privacy goals</a:t>
            </a:r>
          </a:p>
          <a:p>
            <a:pPr lvl="1"/>
            <a:r>
              <a:rPr lang="en-US" altLang="ja-JP" kern="0" dirty="0" smtClean="0"/>
              <a:t>Combination with other privacy-preserving schemes, e.g., </a:t>
            </a:r>
            <a:r>
              <a:rPr lang="en-US" altLang="ja-JP" kern="0" dirty="0" err="1" smtClean="0"/>
              <a:t>Redactable</a:t>
            </a:r>
            <a:r>
              <a:rPr lang="en-US" altLang="ja-JP" kern="0" dirty="0" smtClean="0"/>
              <a:t> Signatures, to further enhance the privacy control</a:t>
            </a:r>
          </a:p>
          <a:p>
            <a:endParaRPr lang="en-US" altLang="ja-JP" kern="0" dirty="0"/>
          </a:p>
        </p:txBody>
      </p:sp>
      <p:sp>
        <p:nvSpPr>
          <p:cNvPr id="4"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5"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11</a:t>
            </a:fld>
            <a:endParaRPr lang="ja-JP" altLang="en-US" sz="800" dirty="0"/>
          </a:p>
        </p:txBody>
      </p:sp>
    </p:spTree>
    <p:extLst>
      <p:ext uri="{BB962C8B-B14F-4D97-AF65-F5344CB8AC3E}">
        <p14:creationId xmlns:p14="http://schemas.microsoft.com/office/powerpoint/2010/main" val="188731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フッター プレースホルダー 4"/>
          <p:cNvSpPr>
            <a:spLocks noGrp="1"/>
          </p:cNvSpPr>
          <p:nvPr>
            <p:ph type="ftr" sz="quarter" idx="11"/>
          </p:nvPr>
        </p:nvSpPr>
        <p:spPr/>
        <p:txBody>
          <a:bodyPr/>
          <a:lstStyle/>
          <a:p>
            <a:r>
              <a:rPr lang="de-DE" altLang="ja-JP"/>
              <a:t>Copyright 2010 FUJITSU LIMITED</a:t>
            </a:r>
          </a:p>
        </p:txBody>
      </p:sp>
      <p:grpSp>
        <p:nvGrpSpPr>
          <p:cNvPr id="649254" name="Group 38" descr="Message Lockup"/>
          <p:cNvGrpSpPr>
            <a:grpSpLocks/>
          </p:cNvGrpSpPr>
          <p:nvPr/>
        </p:nvGrpSpPr>
        <p:grpSpPr bwMode="auto">
          <a:xfrm>
            <a:off x="0" y="0"/>
            <a:ext cx="9144000" cy="6858000"/>
            <a:chOff x="0" y="0"/>
            <a:chExt cx="5760" cy="4320"/>
          </a:xfrm>
        </p:grpSpPr>
        <p:sp>
          <p:nvSpPr>
            <p:cNvPr id="649220" name="Rectangle 4"/>
            <p:cNvSpPr>
              <a:spLocks noChangeArrowheads="1"/>
            </p:cNvSpPr>
            <p:nvPr/>
          </p:nvSpPr>
          <p:spPr bwMode="gray">
            <a:xfrm>
              <a:off x="0" y="0"/>
              <a:ext cx="576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dirty="0"/>
            </a:p>
          </p:txBody>
        </p:sp>
        <p:grpSp>
          <p:nvGrpSpPr>
            <p:cNvPr id="649223" name="Group 7"/>
            <p:cNvGrpSpPr>
              <a:grpSpLocks noChangeAspect="1"/>
            </p:cNvGrpSpPr>
            <p:nvPr/>
          </p:nvGrpSpPr>
          <p:grpSpPr bwMode="auto">
            <a:xfrm>
              <a:off x="0" y="0"/>
              <a:ext cx="5760" cy="4320"/>
              <a:chOff x="0" y="0"/>
              <a:chExt cx="5760" cy="4320"/>
            </a:xfrm>
          </p:grpSpPr>
          <p:sp>
            <p:nvSpPr>
              <p:cNvPr id="649222" name="AutoShape 6"/>
              <p:cNvSpPr>
                <a:spLocks noChangeAspect="1" noChangeArrowheads="1" noTextEdit="1"/>
              </p:cNvSpPr>
              <p:nvPr/>
            </p:nvSpPr>
            <p:spPr bwMode="gray">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9224" name="Freeform 8"/>
              <p:cNvSpPr>
                <a:spLocks/>
              </p:cNvSpPr>
              <p:nvPr/>
            </p:nvSpPr>
            <p:spPr bwMode="gray">
              <a:xfrm>
                <a:off x="1217" y="2598"/>
                <a:ext cx="97" cy="159"/>
              </a:xfrm>
              <a:custGeom>
                <a:avLst/>
                <a:gdLst>
                  <a:gd name="T0" fmla="*/ 0 w 484"/>
                  <a:gd name="T1" fmla="*/ 764 h 795"/>
                  <a:gd name="T2" fmla="*/ 0 w 484"/>
                  <a:gd name="T3" fmla="*/ 672 h 795"/>
                  <a:gd name="T4" fmla="*/ 186 w 484"/>
                  <a:gd name="T5" fmla="*/ 715 h 795"/>
                  <a:gd name="T6" fmla="*/ 371 w 484"/>
                  <a:gd name="T7" fmla="*/ 593 h 795"/>
                  <a:gd name="T8" fmla="*/ 339 w 484"/>
                  <a:gd name="T9" fmla="*/ 515 h 795"/>
                  <a:gd name="T10" fmla="*/ 284 w 484"/>
                  <a:gd name="T11" fmla="*/ 472 h 795"/>
                  <a:gd name="T12" fmla="*/ 212 w 484"/>
                  <a:gd name="T13" fmla="*/ 436 h 795"/>
                  <a:gd name="T14" fmla="*/ 65 w 484"/>
                  <a:gd name="T15" fmla="*/ 337 h 795"/>
                  <a:gd name="T16" fmla="*/ 13 w 484"/>
                  <a:gd name="T17" fmla="*/ 199 h 795"/>
                  <a:gd name="T18" fmla="*/ 94 w 484"/>
                  <a:gd name="T19" fmla="*/ 43 h 795"/>
                  <a:gd name="T20" fmla="*/ 269 w 484"/>
                  <a:gd name="T21" fmla="*/ 0 h 795"/>
                  <a:gd name="T22" fmla="*/ 430 w 484"/>
                  <a:gd name="T23" fmla="*/ 26 h 795"/>
                  <a:gd name="T24" fmla="*/ 430 w 484"/>
                  <a:gd name="T25" fmla="*/ 111 h 795"/>
                  <a:gd name="T26" fmla="*/ 274 w 484"/>
                  <a:gd name="T27" fmla="*/ 78 h 795"/>
                  <a:gd name="T28" fmla="*/ 169 w 484"/>
                  <a:gd name="T29" fmla="*/ 103 h 795"/>
                  <a:gd name="T30" fmla="*/ 126 w 484"/>
                  <a:gd name="T31" fmla="*/ 186 h 795"/>
                  <a:gd name="T32" fmla="*/ 156 w 484"/>
                  <a:gd name="T33" fmla="*/ 264 h 795"/>
                  <a:gd name="T34" fmla="*/ 286 w 484"/>
                  <a:gd name="T35" fmla="*/ 345 h 795"/>
                  <a:gd name="T36" fmla="*/ 391 w 484"/>
                  <a:gd name="T37" fmla="*/ 406 h 795"/>
                  <a:gd name="T38" fmla="*/ 464 w 484"/>
                  <a:gd name="T39" fmla="*/ 486 h 795"/>
                  <a:gd name="T40" fmla="*/ 484 w 484"/>
                  <a:gd name="T41" fmla="*/ 581 h 795"/>
                  <a:gd name="T42" fmla="*/ 193 w 484"/>
                  <a:gd name="T43" fmla="*/ 795 h 795"/>
                  <a:gd name="T44" fmla="*/ 0 w 484"/>
                  <a:gd name="T45" fmla="*/ 76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5" name="Freeform 9"/>
              <p:cNvSpPr>
                <a:spLocks/>
              </p:cNvSpPr>
              <p:nvPr/>
            </p:nvSpPr>
            <p:spPr bwMode="gray">
              <a:xfrm>
                <a:off x="1349" y="2526"/>
                <a:ext cx="115"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7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6" name="Freeform 10"/>
              <p:cNvSpPr>
                <a:spLocks noEditPoints="1"/>
              </p:cNvSpPr>
              <p:nvPr/>
            </p:nvSpPr>
            <p:spPr bwMode="gray">
              <a:xfrm>
                <a:off x="1499" y="2598"/>
                <a:ext cx="117" cy="159"/>
              </a:xfrm>
              <a:custGeom>
                <a:avLst/>
                <a:gdLst>
                  <a:gd name="T0" fmla="*/ 456 w 585"/>
                  <a:gd name="T1" fmla="*/ 298 h 795"/>
                  <a:gd name="T2" fmla="*/ 456 w 585"/>
                  <a:gd name="T3" fmla="*/ 259 h 795"/>
                  <a:gd name="T4" fmla="*/ 432 w 585"/>
                  <a:gd name="T5" fmla="*/ 144 h 795"/>
                  <a:gd name="T6" fmla="*/ 283 w 585"/>
                  <a:gd name="T7" fmla="*/ 81 h 795"/>
                  <a:gd name="T8" fmla="*/ 73 w 585"/>
                  <a:gd name="T9" fmla="*/ 123 h 795"/>
                  <a:gd name="T10" fmla="*/ 73 w 585"/>
                  <a:gd name="T11" fmla="*/ 33 h 795"/>
                  <a:gd name="T12" fmla="*/ 296 w 585"/>
                  <a:gd name="T13" fmla="*/ 0 h 795"/>
                  <a:gd name="T14" fmla="*/ 539 w 585"/>
                  <a:gd name="T15" fmla="*/ 80 h 795"/>
                  <a:gd name="T16" fmla="*/ 582 w 585"/>
                  <a:gd name="T17" fmla="*/ 209 h 795"/>
                  <a:gd name="T18" fmla="*/ 585 w 585"/>
                  <a:gd name="T19" fmla="*/ 303 h 795"/>
                  <a:gd name="T20" fmla="*/ 585 w 585"/>
                  <a:gd name="T21" fmla="*/ 760 h 795"/>
                  <a:gd name="T22" fmla="*/ 305 w 585"/>
                  <a:gd name="T23" fmla="*/ 795 h 795"/>
                  <a:gd name="T24" fmla="*/ 86 w 585"/>
                  <a:gd name="T25" fmla="*/ 752 h 795"/>
                  <a:gd name="T26" fmla="*/ 0 w 585"/>
                  <a:gd name="T27" fmla="*/ 583 h 795"/>
                  <a:gd name="T28" fmla="*/ 99 w 585"/>
                  <a:gd name="T29" fmla="*/ 380 h 795"/>
                  <a:gd name="T30" fmla="*/ 350 w 585"/>
                  <a:gd name="T31" fmla="*/ 310 h 795"/>
                  <a:gd name="T32" fmla="*/ 456 w 585"/>
                  <a:gd name="T33" fmla="*/ 298 h 795"/>
                  <a:gd name="T34" fmla="*/ 456 w 585"/>
                  <a:gd name="T35" fmla="*/ 372 h 795"/>
                  <a:gd name="T36" fmla="*/ 278 w 585"/>
                  <a:gd name="T37" fmla="*/ 399 h 795"/>
                  <a:gd name="T38" fmla="*/ 132 w 585"/>
                  <a:gd name="T39" fmla="*/ 570 h 795"/>
                  <a:gd name="T40" fmla="*/ 175 w 585"/>
                  <a:gd name="T41" fmla="*/ 679 h 795"/>
                  <a:gd name="T42" fmla="*/ 325 w 585"/>
                  <a:gd name="T43" fmla="*/ 718 h 795"/>
                  <a:gd name="T44" fmla="*/ 456 w 585"/>
                  <a:gd name="T45" fmla="*/ 700 h 795"/>
                  <a:gd name="T46" fmla="*/ 456 w 585"/>
                  <a:gd name="T47" fmla="*/ 37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7" name="Freeform 11"/>
              <p:cNvSpPr>
                <a:spLocks noEditPoints="1"/>
              </p:cNvSpPr>
              <p:nvPr/>
            </p:nvSpPr>
            <p:spPr bwMode="gray">
              <a:xfrm>
                <a:off x="1662" y="2598"/>
                <a:ext cx="119" cy="227"/>
              </a:xfrm>
              <a:custGeom>
                <a:avLst/>
                <a:gdLst>
                  <a:gd name="T0" fmla="*/ 129 w 592"/>
                  <a:gd name="T1" fmla="*/ 742 h 1136"/>
                  <a:gd name="T2" fmla="*/ 129 w 592"/>
                  <a:gd name="T3" fmla="*/ 1136 h 1136"/>
                  <a:gd name="T4" fmla="*/ 0 w 592"/>
                  <a:gd name="T5" fmla="*/ 1136 h 1136"/>
                  <a:gd name="T6" fmla="*/ 0 w 592"/>
                  <a:gd name="T7" fmla="*/ 30 h 1136"/>
                  <a:gd name="T8" fmla="*/ 260 w 592"/>
                  <a:gd name="T9" fmla="*/ 0 h 1136"/>
                  <a:gd name="T10" fmla="*/ 528 w 592"/>
                  <a:gd name="T11" fmla="*/ 118 h 1136"/>
                  <a:gd name="T12" fmla="*/ 592 w 592"/>
                  <a:gd name="T13" fmla="*/ 396 h 1136"/>
                  <a:gd name="T14" fmla="*/ 511 w 592"/>
                  <a:gd name="T15" fmla="*/ 691 h 1136"/>
                  <a:gd name="T16" fmla="*/ 287 w 592"/>
                  <a:gd name="T17" fmla="*/ 795 h 1136"/>
                  <a:gd name="T18" fmla="*/ 180 w 592"/>
                  <a:gd name="T19" fmla="*/ 775 h 1136"/>
                  <a:gd name="T20" fmla="*/ 129 w 592"/>
                  <a:gd name="T21" fmla="*/ 742 h 1136"/>
                  <a:gd name="T22" fmla="*/ 129 w 592"/>
                  <a:gd name="T23" fmla="*/ 653 h 1136"/>
                  <a:gd name="T24" fmla="*/ 272 w 592"/>
                  <a:gd name="T25" fmla="*/ 718 h 1136"/>
                  <a:gd name="T26" fmla="*/ 418 w 592"/>
                  <a:gd name="T27" fmla="*/ 618 h 1136"/>
                  <a:gd name="T28" fmla="*/ 461 w 592"/>
                  <a:gd name="T29" fmla="*/ 395 h 1136"/>
                  <a:gd name="T30" fmla="*/ 403 w 592"/>
                  <a:gd name="T31" fmla="*/ 147 h 1136"/>
                  <a:gd name="T32" fmla="*/ 241 w 592"/>
                  <a:gd name="T33" fmla="*/ 78 h 1136"/>
                  <a:gd name="T34" fmla="*/ 129 w 592"/>
                  <a:gd name="T35" fmla="*/ 87 h 1136"/>
                  <a:gd name="T36" fmla="*/ 129 w 592"/>
                  <a:gd name="T37" fmla="*/ 65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8" name="Freeform 12"/>
              <p:cNvSpPr>
                <a:spLocks noEditPoints="1"/>
              </p:cNvSpPr>
              <p:nvPr/>
            </p:nvSpPr>
            <p:spPr bwMode="gray">
              <a:xfrm>
                <a:off x="1816" y="2547"/>
                <a:ext cx="32" cy="206"/>
              </a:xfrm>
              <a:custGeom>
                <a:avLst/>
                <a:gdLst>
                  <a:gd name="T0" fmla="*/ 78 w 157"/>
                  <a:gd name="T1" fmla="*/ 0 h 1031"/>
                  <a:gd name="T2" fmla="*/ 137 w 157"/>
                  <a:gd name="T3" fmla="*/ 26 h 1031"/>
                  <a:gd name="T4" fmla="*/ 157 w 157"/>
                  <a:gd name="T5" fmla="*/ 79 h 1031"/>
                  <a:gd name="T6" fmla="*/ 131 w 157"/>
                  <a:gd name="T7" fmla="*/ 139 h 1031"/>
                  <a:gd name="T8" fmla="*/ 78 w 157"/>
                  <a:gd name="T9" fmla="*/ 159 h 1031"/>
                  <a:gd name="T10" fmla="*/ 20 w 157"/>
                  <a:gd name="T11" fmla="*/ 133 h 1031"/>
                  <a:gd name="T12" fmla="*/ 0 w 157"/>
                  <a:gd name="T13" fmla="*/ 78 h 1031"/>
                  <a:gd name="T14" fmla="*/ 25 w 157"/>
                  <a:gd name="T15" fmla="*/ 20 h 1031"/>
                  <a:gd name="T16" fmla="*/ 78 w 157"/>
                  <a:gd name="T17" fmla="*/ 0 h 1031"/>
                  <a:gd name="T18" fmla="*/ 15 w 157"/>
                  <a:gd name="T19" fmla="*/ 277 h 1031"/>
                  <a:gd name="T20" fmla="*/ 144 w 157"/>
                  <a:gd name="T21" fmla="*/ 277 h 1031"/>
                  <a:gd name="T22" fmla="*/ 144 w 157"/>
                  <a:gd name="T23" fmla="*/ 1031 h 1031"/>
                  <a:gd name="T24" fmla="*/ 15 w 157"/>
                  <a:gd name="T25" fmla="*/ 1031 h 1031"/>
                  <a:gd name="T26" fmla="*/ 15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9" name="Freeform 13"/>
              <p:cNvSpPr>
                <a:spLocks/>
              </p:cNvSpPr>
              <p:nvPr/>
            </p:nvSpPr>
            <p:spPr bwMode="gray">
              <a:xfrm>
                <a:off x="1894" y="2598"/>
                <a:ext cx="114" cy="155"/>
              </a:xfrm>
              <a:custGeom>
                <a:avLst/>
                <a:gdLst>
                  <a:gd name="T0" fmla="*/ 0 w 573"/>
                  <a:gd name="T1" fmla="*/ 775 h 775"/>
                  <a:gd name="T2" fmla="*/ 0 w 573"/>
                  <a:gd name="T3" fmla="*/ 30 h 775"/>
                  <a:gd name="T4" fmla="*/ 302 w 573"/>
                  <a:gd name="T5" fmla="*/ 0 h 775"/>
                  <a:gd name="T6" fmla="*/ 550 w 573"/>
                  <a:gd name="T7" fmla="*/ 119 h 775"/>
                  <a:gd name="T8" fmla="*/ 573 w 573"/>
                  <a:gd name="T9" fmla="*/ 312 h 775"/>
                  <a:gd name="T10" fmla="*/ 573 w 573"/>
                  <a:gd name="T11" fmla="*/ 775 h 775"/>
                  <a:gd name="T12" fmla="*/ 444 w 573"/>
                  <a:gd name="T13" fmla="*/ 775 h 775"/>
                  <a:gd name="T14" fmla="*/ 444 w 573"/>
                  <a:gd name="T15" fmla="*/ 320 h 775"/>
                  <a:gd name="T16" fmla="*/ 421 w 573"/>
                  <a:gd name="T17" fmla="*/ 140 h 775"/>
                  <a:gd name="T18" fmla="*/ 290 w 573"/>
                  <a:gd name="T19" fmla="*/ 78 h 775"/>
                  <a:gd name="T20" fmla="*/ 130 w 573"/>
                  <a:gd name="T21" fmla="*/ 94 h 775"/>
                  <a:gd name="T22" fmla="*/ 130 w 573"/>
                  <a:gd name="T23" fmla="*/ 775 h 775"/>
                  <a:gd name="T24" fmla="*/ 0 w 573"/>
                  <a:gd name="T25"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0" name="Freeform 14"/>
              <p:cNvSpPr>
                <a:spLocks noEditPoints="1"/>
              </p:cNvSpPr>
              <p:nvPr/>
            </p:nvSpPr>
            <p:spPr bwMode="gray">
              <a:xfrm>
                <a:off x="2044" y="2598"/>
                <a:ext cx="119" cy="229"/>
              </a:xfrm>
              <a:custGeom>
                <a:avLst/>
                <a:gdLst>
                  <a:gd name="T0" fmla="*/ 466 w 595"/>
                  <a:gd name="T1" fmla="*/ 707 h 1147"/>
                  <a:gd name="T2" fmla="*/ 418 w 595"/>
                  <a:gd name="T3" fmla="*/ 752 h 1147"/>
                  <a:gd name="T4" fmla="*/ 268 w 595"/>
                  <a:gd name="T5" fmla="*/ 795 h 1147"/>
                  <a:gd name="T6" fmla="*/ 102 w 595"/>
                  <a:gd name="T7" fmla="*/ 740 h 1147"/>
                  <a:gd name="T8" fmla="*/ 0 w 595"/>
                  <a:gd name="T9" fmla="*/ 433 h 1147"/>
                  <a:gd name="T10" fmla="*/ 75 w 595"/>
                  <a:gd name="T11" fmla="*/ 137 h 1147"/>
                  <a:gd name="T12" fmla="*/ 356 w 595"/>
                  <a:gd name="T13" fmla="*/ 0 h 1147"/>
                  <a:gd name="T14" fmla="*/ 595 w 595"/>
                  <a:gd name="T15" fmla="*/ 30 h 1147"/>
                  <a:gd name="T16" fmla="*/ 595 w 595"/>
                  <a:gd name="T17" fmla="*/ 628 h 1147"/>
                  <a:gd name="T18" fmla="*/ 580 w 595"/>
                  <a:gd name="T19" fmla="*/ 881 h 1147"/>
                  <a:gd name="T20" fmla="*/ 441 w 595"/>
                  <a:gd name="T21" fmla="*/ 1099 h 1147"/>
                  <a:gd name="T22" fmla="*/ 200 w 595"/>
                  <a:gd name="T23" fmla="*/ 1147 h 1147"/>
                  <a:gd name="T24" fmla="*/ 103 w 595"/>
                  <a:gd name="T25" fmla="*/ 1141 h 1147"/>
                  <a:gd name="T26" fmla="*/ 103 w 595"/>
                  <a:gd name="T27" fmla="*/ 1064 h 1147"/>
                  <a:gd name="T28" fmla="*/ 199 w 595"/>
                  <a:gd name="T29" fmla="*/ 1069 h 1147"/>
                  <a:gd name="T30" fmla="*/ 357 w 595"/>
                  <a:gd name="T31" fmla="*/ 1041 h 1147"/>
                  <a:gd name="T32" fmla="*/ 454 w 595"/>
                  <a:gd name="T33" fmla="*/ 896 h 1147"/>
                  <a:gd name="T34" fmla="*/ 466 w 595"/>
                  <a:gd name="T35" fmla="*/ 748 h 1147"/>
                  <a:gd name="T36" fmla="*/ 466 w 595"/>
                  <a:gd name="T37" fmla="*/ 707 h 1147"/>
                  <a:gd name="T38" fmla="*/ 466 w 595"/>
                  <a:gd name="T39" fmla="*/ 85 h 1147"/>
                  <a:gd name="T40" fmla="*/ 369 w 595"/>
                  <a:gd name="T41" fmla="*/ 78 h 1147"/>
                  <a:gd name="T42" fmla="*/ 242 w 595"/>
                  <a:gd name="T43" fmla="*/ 111 h 1147"/>
                  <a:gd name="T44" fmla="*/ 159 w 595"/>
                  <a:gd name="T45" fmla="*/ 244 h 1147"/>
                  <a:gd name="T46" fmla="*/ 132 w 595"/>
                  <a:gd name="T47" fmla="*/ 438 h 1147"/>
                  <a:gd name="T48" fmla="*/ 183 w 595"/>
                  <a:gd name="T49" fmla="*/ 662 h 1147"/>
                  <a:gd name="T50" fmla="*/ 286 w 595"/>
                  <a:gd name="T51" fmla="*/ 718 h 1147"/>
                  <a:gd name="T52" fmla="*/ 388 w 595"/>
                  <a:gd name="T53" fmla="*/ 683 h 1147"/>
                  <a:gd name="T54" fmla="*/ 455 w 595"/>
                  <a:gd name="T55" fmla="*/ 592 h 1147"/>
                  <a:gd name="T56" fmla="*/ 466 w 595"/>
                  <a:gd name="T57" fmla="*/ 505 h 1147"/>
                  <a:gd name="T58" fmla="*/ 466 w 595"/>
                  <a:gd name="T59" fmla="*/ 8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1" name="Freeform 15"/>
              <p:cNvSpPr>
                <a:spLocks/>
              </p:cNvSpPr>
              <p:nvPr/>
            </p:nvSpPr>
            <p:spPr bwMode="gray">
              <a:xfrm>
                <a:off x="228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5 w 332"/>
                  <a:gd name="T17" fmla="*/ 873 h 958"/>
                  <a:gd name="T18" fmla="*/ 290 w 332"/>
                  <a:gd name="T19" fmla="*/ 875 h 958"/>
                  <a:gd name="T20" fmla="*/ 332 w 332"/>
                  <a:gd name="T21" fmla="*/ 875 h 958"/>
                  <a:gd name="T22" fmla="*/ 332 w 332"/>
                  <a:gd name="T23" fmla="*/ 958 h 958"/>
                  <a:gd name="T24" fmla="*/ 263 w 332"/>
                  <a:gd name="T25" fmla="*/ 958 h 958"/>
                  <a:gd name="T26" fmla="*/ 132 w 332"/>
                  <a:gd name="T27" fmla="*/ 945 h 958"/>
                  <a:gd name="T28" fmla="*/ 12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2" name="Freeform 16"/>
              <p:cNvSpPr>
                <a:spLocks noEditPoints="1"/>
              </p:cNvSpPr>
              <p:nvPr/>
            </p:nvSpPr>
            <p:spPr bwMode="gray">
              <a:xfrm>
                <a:off x="2374"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6 w 634"/>
                  <a:gd name="T19" fmla="*/ 176 h 795"/>
                  <a:gd name="T20" fmla="*/ 132 w 634"/>
                  <a:gd name="T21" fmla="*/ 394 h 795"/>
                  <a:gd name="T22" fmla="*/ 166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3" name="Freeform 17"/>
              <p:cNvSpPr>
                <a:spLocks/>
              </p:cNvSpPr>
              <p:nvPr/>
            </p:nvSpPr>
            <p:spPr bwMode="gray">
              <a:xfrm>
                <a:off x="2538" y="2598"/>
                <a:ext cx="195" cy="155"/>
              </a:xfrm>
              <a:custGeom>
                <a:avLst/>
                <a:gdLst>
                  <a:gd name="T0" fmla="*/ 0 w 974"/>
                  <a:gd name="T1" fmla="*/ 775 h 775"/>
                  <a:gd name="T2" fmla="*/ 0 w 974"/>
                  <a:gd name="T3" fmla="*/ 30 h 775"/>
                  <a:gd name="T4" fmla="*/ 278 w 974"/>
                  <a:gd name="T5" fmla="*/ 0 h 775"/>
                  <a:gd name="T6" fmla="*/ 480 w 974"/>
                  <a:gd name="T7" fmla="*/ 49 h 775"/>
                  <a:gd name="T8" fmla="*/ 722 w 974"/>
                  <a:gd name="T9" fmla="*/ 0 h 775"/>
                  <a:gd name="T10" fmla="*/ 952 w 974"/>
                  <a:gd name="T11" fmla="*/ 119 h 775"/>
                  <a:gd name="T12" fmla="*/ 974 w 974"/>
                  <a:gd name="T13" fmla="*/ 312 h 775"/>
                  <a:gd name="T14" fmla="*/ 974 w 974"/>
                  <a:gd name="T15" fmla="*/ 775 h 775"/>
                  <a:gd name="T16" fmla="*/ 845 w 974"/>
                  <a:gd name="T17" fmla="*/ 775 h 775"/>
                  <a:gd name="T18" fmla="*/ 845 w 974"/>
                  <a:gd name="T19" fmla="*/ 320 h 775"/>
                  <a:gd name="T20" fmla="*/ 824 w 974"/>
                  <a:gd name="T21" fmla="*/ 141 h 775"/>
                  <a:gd name="T22" fmla="*/ 705 w 974"/>
                  <a:gd name="T23" fmla="*/ 78 h 775"/>
                  <a:gd name="T24" fmla="*/ 551 w 974"/>
                  <a:gd name="T25" fmla="*/ 113 h 775"/>
                  <a:gd name="T26" fmla="*/ 551 w 974"/>
                  <a:gd name="T27" fmla="*/ 775 h 775"/>
                  <a:gd name="T28" fmla="*/ 422 w 974"/>
                  <a:gd name="T29" fmla="*/ 775 h 775"/>
                  <a:gd name="T30" fmla="*/ 422 w 974"/>
                  <a:gd name="T31" fmla="*/ 314 h 775"/>
                  <a:gd name="T32" fmla="*/ 401 w 974"/>
                  <a:gd name="T33" fmla="*/ 141 h 775"/>
                  <a:gd name="T34" fmla="*/ 278 w 974"/>
                  <a:gd name="T35" fmla="*/ 78 h 775"/>
                  <a:gd name="T36" fmla="*/ 128 w 974"/>
                  <a:gd name="T37" fmla="*/ 94 h 775"/>
                  <a:gd name="T38" fmla="*/ 128 w 974"/>
                  <a:gd name="T39" fmla="*/ 775 h 775"/>
                  <a:gd name="T40" fmla="*/ 0 w 974"/>
                  <a:gd name="T41"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4" name="Freeform 18"/>
              <p:cNvSpPr>
                <a:spLocks noEditPoints="1"/>
              </p:cNvSpPr>
              <p:nvPr/>
            </p:nvSpPr>
            <p:spPr bwMode="gray">
              <a:xfrm>
                <a:off x="2768" y="2598"/>
                <a:ext cx="127" cy="159"/>
              </a:xfrm>
              <a:custGeom>
                <a:avLst/>
                <a:gdLst>
                  <a:gd name="T0" fmla="*/ 318 w 635"/>
                  <a:gd name="T1" fmla="*/ 0 h 795"/>
                  <a:gd name="T2" fmla="*/ 559 w 635"/>
                  <a:gd name="T3" fmla="*/ 107 h 795"/>
                  <a:gd name="T4" fmla="*/ 635 w 635"/>
                  <a:gd name="T5" fmla="*/ 398 h 795"/>
                  <a:gd name="T6" fmla="*/ 559 w 635"/>
                  <a:gd name="T7" fmla="*/ 688 h 795"/>
                  <a:gd name="T8" fmla="*/ 319 w 635"/>
                  <a:gd name="T9" fmla="*/ 795 h 795"/>
                  <a:gd name="T10" fmla="*/ 0 w 635"/>
                  <a:gd name="T11" fmla="*/ 393 h 795"/>
                  <a:gd name="T12" fmla="*/ 77 w 635"/>
                  <a:gd name="T13" fmla="*/ 107 h 795"/>
                  <a:gd name="T14" fmla="*/ 318 w 635"/>
                  <a:gd name="T15" fmla="*/ 0 h 795"/>
                  <a:gd name="T16" fmla="*/ 318 w 635"/>
                  <a:gd name="T17" fmla="*/ 78 h 795"/>
                  <a:gd name="T18" fmla="*/ 167 w 635"/>
                  <a:gd name="T19" fmla="*/ 176 h 795"/>
                  <a:gd name="T20" fmla="*/ 132 w 635"/>
                  <a:gd name="T21" fmla="*/ 394 h 795"/>
                  <a:gd name="T22" fmla="*/ 167 w 635"/>
                  <a:gd name="T23" fmla="*/ 619 h 795"/>
                  <a:gd name="T24" fmla="*/ 318 w 635"/>
                  <a:gd name="T25" fmla="*/ 718 h 795"/>
                  <a:gd name="T26" fmla="*/ 468 w 635"/>
                  <a:gd name="T27" fmla="*/ 619 h 795"/>
                  <a:gd name="T28" fmla="*/ 503 w 635"/>
                  <a:gd name="T29" fmla="*/ 398 h 795"/>
                  <a:gd name="T30" fmla="*/ 468 w 635"/>
                  <a:gd name="T31" fmla="*/ 176 h 795"/>
                  <a:gd name="T32" fmla="*/ 318 w 635"/>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5" name="Freeform 19"/>
              <p:cNvSpPr>
                <a:spLocks/>
              </p:cNvSpPr>
              <p:nvPr/>
            </p:nvSpPr>
            <p:spPr bwMode="gray">
              <a:xfrm>
                <a:off x="2934"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6" name="Freeform 20"/>
              <p:cNvSpPr>
                <a:spLocks/>
              </p:cNvSpPr>
              <p:nvPr/>
            </p:nvSpPr>
            <p:spPr bwMode="gray">
              <a:xfrm>
                <a:off x="3028"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7" name="Freeform 21"/>
              <p:cNvSpPr>
                <a:spLocks noEditPoints="1"/>
              </p:cNvSpPr>
              <p:nvPr/>
            </p:nvSpPr>
            <p:spPr bwMode="gray">
              <a:xfrm>
                <a:off x="3110" y="2598"/>
                <a:ext cx="127" cy="159"/>
              </a:xfrm>
              <a:custGeom>
                <a:avLst/>
                <a:gdLst>
                  <a:gd name="T0" fmla="*/ 317 w 634"/>
                  <a:gd name="T1" fmla="*/ 0 h 795"/>
                  <a:gd name="T2" fmla="*/ 558 w 634"/>
                  <a:gd name="T3" fmla="*/ 107 h 795"/>
                  <a:gd name="T4" fmla="*/ 634 w 634"/>
                  <a:gd name="T5" fmla="*/ 398 h 795"/>
                  <a:gd name="T6" fmla="*/ 558 w 634"/>
                  <a:gd name="T7" fmla="*/ 688 h 795"/>
                  <a:gd name="T8" fmla="*/ 318 w 634"/>
                  <a:gd name="T9" fmla="*/ 795 h 795"/>
                  <a:gd name="T10" fmla="*/ 0 w 634"/>
                  <a:gd name="T11" fmla="*/ 393 h 795"/>
                  <a:gd name="T12" fmla="*/ 76 w 634"/>
                  <a:gd name="T13" fmla="*/ 107 h 795"/>
                  <a:gd name="T14" fmla="*/ 317 w 634"/>
                  <a:gd name="T15" fmla="*/ 0 h 795"/>
                  <a:gd name="T16" fmla="*/ 317 w 634"/>
                  <a:gd name="T17" fmla="*/ 78 h 795"/>
                  <a:gd name="T18" fmla="*/ 166 w 634"/>
                  <a:gd name="T19" fmla="*/ 176 h 795"/>
                  <a:gd name="T20" fmla="*/ 132 w 634"/>
                  <a:gd name="T21" fmla="*/ 394 h 795"/>
                  <a:gd name="T22" fmla="*/ 166 w 634"/>
                  <a:gd name="T23" fmla="*/ 619 h 795"/>
                  <a:gd name="T24" fmla="*/ 317 w 634"/>
                  <a:gd name="T25" fmla="*/ 718 h 795"/>
                  <a:gd name="T26" fmla="*/ 468 w 634"/>
                  <a:gd name="T27" fmla="*/ 619 h 795"/>
                  <a:gd name="T28" fmla="*/ 502 w 634"/>
                  <a:gd name="T29" fmla="*/ 398 h 795"/>
                  <a:gd name="T30" fmla="*/ 468 w 634"/>
                  <a:gd name="T31" fmla="*/ 176 h 795"/>
                  <a:gd name="T32" fmla="*/ 317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8" name="Freeform 22"/>
              <p:cNvSpPr>
                <a:spLocks/>
              </p:cNvSpPr>
              <p:nvPr/>
            </p:nvSpPr>
            <p:spPr bwMode="gray">
              <a:xfrm>
                <a:off x="3253" y="2602"/>
                <a:ext cx="195"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8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7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9" name="Freeform 23"/>
              <p:cNvSpPr>
                <a:spLocks/>
              </p:cNvSpPr>
              <p:nvPr/>
            </p:nvSpPr>
            <p:spPr bwMode="gray">
              <a:xfrm>
                <a:off x="3525" y="2602"/>
                <a:ext cx="194"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9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8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0" name="Freeform 24"/>
              <p:cNvSpPr>
                <a:spLocks noEditPoints="1"/>
              </p:cNvSpPr>
              <p:nvPr/>
            </p:nvSpPr>
            <p:spPr bwMode="gray">
              <a:xfrm>
                <a:off x="3745" y="2547"/>
                <a:ext cx="31" cy="206"/>
              </a:xfrm>
              <a:custGeom>
                <a:avLst/>
                <a:gdLst>
                  <a:gd name="T0" fmla="*/ 79 w 157"/>
                  <a:gd name="T1" fmla="*/ 0 h 1031"/>
                  <a:gd name="T2" fmla="*/ 137 w 157"/>
                  <a:gd name="T3" fmla="*/ 26 h 1031"/>
                  <a:gd name="T4" fmla="*/ 157 w 157"/>
                  <a:gd name="T5" fmla="*/ 79 h 1031"/>
                  <a:gd name="T6" fmla="*/ 132 w 157"/>
                  <a:gd name="T7" fmla="*/ 139 h 1031"/>
                  <a:gd name="T8" fmla="*/ 78 w 157"/>
                  <a:gd name="T9" fmla="*/ 159 h 1031"/>
                  <a:gd name="T10" fmla="*/ 20 w 157"/>
                  <a:gd name="T11" fmla="*/ 133 h 1031"/>
                  <a:gd name="T12" fmla="*/ 0 w 157"/>
                  <a:gd name="T13" fmla="*/ 78 h 1031"/>
                  <a:gd name="T14" fmla="*/ 26 w 157"/>
                  <a:gd name="T15" fmla="*/ 20 h 1031"/>
                  <a:gd name="T16" fmla="*/ 79 w 157"/>
                  <a:gd name="T17" fmla="*/ 0 h 1031"/>
                  <a:gd name="T18" fmla="*/ 16 w 157"/>
                  <a:gd name="T19" fmla="*/ 277 h 1031"/>
                  <a:gd name="T20" fmla="*/ 144 w 157"/>
                  <a:gd name="T21" fmla="*/ 277 h 1031"/>
                  <a:gd name="T22" fmla="*/ 144 w 157"/>
                  <a:gd name="T23" fmla="*/ 1031 h 1031"/>
                  <a:gd name="T24" fmla="*/ 16 w 157"/>
                  <a:gd name="T25" fmla="*/ 1031 h 1031"/>
                  <a:gd name="T26" fmla="*/ 16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1" name="Freeform 25"/>
              <p:cNvSpPr>
                <a:spLocks/>
              </p:cNvSpPr>
              <p:nvPr/>
            </p:nvSpPr>
            <p:spPr bwMode="gray">
              <a:xfrm>
                <a:off x="382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4 w 332"/>
                  <a:gd name="T17" fmla="*/ 873 h 958"/>
                  <a:gd name="T18" fmla="*/ 289 w 332"/>
                  <a:gd name="T19" fmla="*/ 875 h 958"/>
                  <a:gd name="T20" fmla="*/ 332 w 332"/>
                  <a:gd name="T21" fmla="*/ 875 h 958"/>
                  <a:gd name="T22" fmla="*/ 332 w 332"/>
                  <a:gd name="T23" fmla="*/ 958 h 958"/>
                  <a:gd name="T24" fmla="*/ 262 w 332"/>
                  <a:gd name="T25" fmla="*/ 958 h 958"/>
                  <a:gd name="T26" fmla="*/ 132 w 332"/>
                  <a:gd name="T27" fmla="*/ 945 h 958"/>
                  <a:gd name="T28" fmla="*/ 11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2" name="Freeform 26"/>
              <p:cNvSpPr>
                <a:spLocks/>
              </p:cNvSpPr>
              <p:nvPr/>
            </p:nvSpPr>
            <p:spPr bwMode="gray">
              <a:xfrm>
                <a:off x="3918" y="2526"/>
                <a:ext cx="114"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6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3"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4" name="Freeform 28"/>
              <p:cNvSpPr>
                <a:spLocks noEditPoints="1"/>
              </p:cNvSpPr>
              <p:nvPr/>
            </p:nvSpPr>
            <p:spPr bwMode="gray">
              <a:xfrm>
                <a:off x="4270"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7 w 634"/>
                  <a:gd name="T19" fmla="*/ 176 h 795"/>
                  <a:gd name="T20" fmla="*/ 132 w 634"/>
                  <a:gd name="T21" fmla="*/ 394 h 795"/>
                  <a:gd name="T22" fmla="*/ 167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5" name="Freeform 29"/>
              <p:cNvSpPr>
                <a:spLocks/>
              </p:cNvSpPr>
              <p:nvPr/>
            </p:nvSpPr>
            <p:spPr bwMode="gray">
              <a:xfrm>
                <a:off x="4433" y="2602"/>
                <a:ext cx="110" cy="155"/>
              </a:xfrm>
              <a:custGeom>
                <a:avLst/>
                <a:gdLst>
                  <a:gd name="T0" fmla="*/ 0 w 550"/>
                  <a:gd name="T1" fmla="*/ 0 h 774"/>
                  <a:gd name="T2" fmla="*/ 129 w 550"/>
                  <a:gd name="T3" fmla="*/ 0 h 774"/>
                  <a:gd name="T4" fmla="*/ 129 w 550"/>
                  <a:gd name="T5" fmla="*/ 465 h 774"/>
                  <a:gd name="T6" fmla="*/ 152 w 550"/>
                  <a:gd name="T7" fmla="*/ 636 h 774"/>
                  <a:gd name="T8" fmla="*/ 206 w 550"/>
                  <a:gd name="T9" fmla="*/ 685 h 774"/>
                  <a:gd name="T10" fmla="*/ 289 w 550"/>
                  <a:gd name="T11" fmla="*/ 697 h 774"/>
                  <a:gd name="T12" fmla="*/ 422 w 550"/>
                  <a:gd name="T13" fmla="*/ 677 h 774"/>
                  <a:gd name="T14" fmla="*/ 422 w 550"/>
                  <a:gd name="T15" fmla="*/ 0 h 774"/>
                  <a:gd name="T16" fmla="*/ 550 w 550"/>
                  <a:gd name="T17" fmla="*/ 0 h 774"/>
                  <a:gd name="T18" fmla="*/ 550 w 550"/>
                  <a:gd name="T19" fmla="*/ 742 h 774"/>
                  <a:gd name="T20" fmla="*/ 281 w 550"/>
                  <a:gd name="T21" fmla="*/ 774 h 774"/>
                  <a:gd name="T22" fmla="*/ 90 w 550"/>
                  <a:gd name="T23" fmla="*/ 734 h 774"/>
                  <a:gd name="T24" fmla="*/ 7 w 550"/>
                  <a:gd name="T25" fmla="*/ 593 h 774"/>
                  <a:gd name="T26" fmla="*/ 0 w 550"/>
                  <a:gd name="T27" fmla="*/ 475 h 774"/>
                  <a:gd name="T28" fmla="*/ 0 w 550"/>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6" name="Freeform 30"/>
              <p:cNvSpPr>
                <a:spLocks/>
              </p:cNvSpPr>
              <p:nvPr/>
            </p:nvSpPr>
            <p:spPr bwMode="gray">
              <a:xfrm>
                <a:off x="2479" y="1143"/>
                <a:ext cx="496" cy="383"/>
              </a:xfrm>
              <a:custGeom>
                <a:avLst/>
                <a:gdLst>
                  <a:gd name="T0" fmla="*/ 1006 w 2477"/>
                  <a:gd name="T1" fmla="*/ 801 h 1913"/>
                  <a:gd name="T2" fmla="*/ 627 w 2477"/>
                  <a:gd name="T3" fmla="*/ 673 h 1913"/>
                  <a:gd name="T4" fmla="*/ 1 w 2477"/>
                  <a:gd name="T5" fmla="*/ 1294 h 1913"/>
                  <a:gd name="T6" fmla="*/ 627 w 2477"/>
                  <a:gd name="T7" fmla="*/ 1912 h 1913"/>
                  <a:gd name="T8" fmla="*/ 1103 w 2477"/>
                  <a:gd name="T9" fmla="*/ 1696 h 1913"/>
                  <a:gd name="T10" fmla="*/ 1103 w 2477"/>
                  <a:gd name="T11" fmla="*/ 1355 h 1913"/>
                  <a:gd name="T12" fmla="*/ 807 w 2477"/>
                  <a:gd name="T13" fmla="*/ 1643 h 1913"/>
                  <a:gd name="T14" fmla="*/ 627 w 2477"/>
                  <a:gd name="T15" fmla="*/ 1681 h 1913"/>
                  <a:gd name="T16" fmla="*/ 235 w 2477"/>
                  <a:gd name="T17" fmla="*/ 1294 h 1913"/>
                  <a:gd name="T18" fmla="*/ 627 w 2477"/>
                  <a:gd name="T19" fmla="*/ 905 h 1913"/>
                  <a:gd name="T20" fmla="*/ 902 w 2477"/>
                  <a:gd name="T21" fmla="*/ 1019 h 1913"/>
                  <a:gd name="T22" fmla="*/ 1145 w 2477"/>
                  <a:gd name="T23" fmla="*/ 1298 h 1913"/>
                  <a:gd name="T24" fmla="*/ 1708 w 2477"/>
                  <a:gd name="T25" fmla="*/ 1544 h 1913"/>
                  <a:gd name="T26" fmla="*/ 2477 w 2477"/>
                  <a:gd name="T27" fmla="*/ 777 h 1913"/>
                  <a:gd name="T28" fmla="*/ 1708 w 2477"/>
                  <a:gd name="T29" fmla="*/ 0 h 1913"/>
                  <a:gd name="T30" fmla="*/ 1103 w 2477"/>
                  <a:gd name="T31" fmla="*/ 309 h 1913"/>
                  <a:gd name="T32" fmla="*/ 1103 w 2477"/>
                  <a:gd name="T33" fmla="*/ 771 h 1913"/>
                  <a:gd name="T34" fmla="*/ 1708 w 2477"/>
                  <a:gd name="T35" fmla="*/ 244 h 1913"/>
                  <a:gd name="T36" fmla="*/ 2236 w 2477"/>
                  <a:gd name="T37" fmla="*/ 777 h 1913"/>
                  <a:gd name="T38" fmla="*/ 1708 w 2477"/>
                  <a:gd name="T39" fmla="*/ 1305 h 1913"/>
                  <a:gd name="T40" fmla="*/ 1365 w 2477"/>
                  <a:gd name="T41" fmla="*/ 1179 h 1913"/>
                  <a:gd name="T42" fmla="*/ 1006 w 2477"/>
                  <a:gd name="T43" fmla="*/ 80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7" name="Freeform 31"/>
              <p:cNvSpPr>
                <a:spLocks/>
              </p:cNvSpPr>
              <p:nvPr/>
            </p:nvSpPr>
            <p:spPr bwMode="gray">
              <a:xfrm>
                <a:off x="1671" y="1560"/>
                <a:ext cx="340" cy="556"/>
              </a:xfrm>
              <a:custGeom>
                <a:avLst/>
                <a:gdLst>
                  <a:gd name="T0" fmla="*/ 0 w 1700"/>
                  <a:gd name="T1" fmla="*/ 0 h 2777"/>
                  <a:gd name="T2" fmla="*/ 1700 w 1700"/>
                  <a:gd name="T3" fmla="*/ 0 h 2777"/>
                  <a:gd name="T4" fmla="*/ 1700 w 1700"/>
                  <a:gd name="T5" fmla="*/ 473 h 2777"/>
                  <a:gd name="T6" fmla="*/ 1429 w 1700"/>
                  <a:gd name="T7" fmla="*/ 286 h 2777"/>
                  <a:gd name="T8" fmla="*/ 642 w 1700"/>
                  <a:gd name="T9" fmla="*/ 286 h 2777"/>
                  <a:gd name="T10" fmla="*/ 642 w 1700"/>
                  <a:gd name="T11" fmla="*/ 1104 h 2777"/>
                  <a:gd name="T12" fmla="*/ 1495 w 1700"/>
                  <a:gd name="T13" fmla="*/ 1104 h 2777"/>
                  <a:gd name="T14" fmla="*/ 1495 w 1700"/>
                  <a:gd name="T15" fmla="*/ 1537 h 2777"/>
                  <a:gd name="T16" fmla="*/ 1262 w 1700"/>
                  <a:gd name="T17" fmla="*/ 1398 h 2777"/>
                  <a:gd name="T18" fmla="*/ 642 w 1700"/>
                  <a:gd name="T19" fmla="*/ 1398 h 2777"/>
                  <a:gd name="T20" fmla="*/ 642 w 1700"/>
                  <a:gd name="T21" fmla="*/ 2515 h 2777"/>
                  <a:gd name="T22" fmla="*/ 820 w 1700"/>
                  <a:gd name="T23" fmla="*/ 2777 h 2777"/>
                  <a:gd name="T24" fmla="*/ 11 w 1700"/>
                  <a:gd name="T25" fmla="*/ 2777 h 2777"/>
                  <a:gd name="T26" fmla="*/ 181 w 1700"/>
                  <a:gd name="T27" fmla="*/ 2515 h 2777"/>
                  <a:gd name="T28" fmla="*/ 181 w 1700"/>
                  <a:gd name="T29" fmla="*/ 291 h 2777"/>
                  <a:gd name="T30" fmla="*/ 0 w 1700"/>
                  <a:gd name="T31"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8" name="Freeform 32"/>
              <p:cNvSpPr>
                <a:spLocks/>
              </p:cNvSpPr>
              <p:nvPr/>
            </p:nvSpPr>
            <p:spPr bwMode="gray">
              <a:xfrm>
                <a:off x="2475" y="1560"/>
                <a:ext cx="224" cy="775"/>
              </a:xfrm>
              <a:custGeom>
                <a:avLst/>
                <a:gdLst>
                  <a:gd name="T0" fmla="*/ 257 w 1123"/>
                  <a:gd name="T1" fmla="*/ 0 h 3872"/>
                  <a:gd name="T2" fmla="*/ 1123 w 1123"/>
                  <a:gd name="T3" fmla="*/ 0 h 3872"/>
                  <a:gd name="T4" fmla="*/ 929 w 1123"/>
                  <a:gd name="T5" fmla="*/ 242 h 3872"/>
                  <a:gd name="T6" fmla="*/ 929 w 1123"/>
                  <a:gd name="T7" fmla="*/ 2847 h 3872"/>
                  <a:gd name="T8" fmla="*/ 0 w 1123"/>
                  <a:gd name="T9" fmla="*/ 3869 h 3872"/>
                  <a:gd name="T10" fmla="*/ 443 w 1123"/>
                  <a:gd name="T11" fmla="*/ 2847 h 3872"/>
                  <a:gd name="T12" fmla="*/ 443 w 1123"/>
                  <a:gd name="T13" fmla="*/ 242 h 3872"/>
                  <a:gd name="T14" fmla="*/ 257 w 1123"/>
                  <a:gd name="T15" fmla="*/ 0 h 3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9" name="Freeform 33"/>
              <p:cNvSpPr>
                <a:spLocks/>
              </p:cNvSpPr>
              <p:nvPr/>
            </p:nvSpPr>
            <p:spPr bwMode="gray">
              <a:xfrm>
                <a:off x="2723" y="1560"/>
                <a:ext cx="174" cy="556"/>
              </a:xfrm>
              <a:custGeom>
                <a:avLst/>
                <a:gdLst>
                  <a:gd name="T0" fmla="*/ 0 w 868"/>
                  <a:gd name="T1" fmla="*/ 0 h 2778"/>
                  <a:gd name="T2" fmla="*/ 868 w 868"/>
                  <a:gd name="T3" fmla="*/ 0 h 2778"/>
                  <a:gd name="T4" fmla="*/ 675 w 868"/>
                  <a:gd name="T5" fmla="*/ 245 h 2778"/>
                  <a:gd name="T6" fmla="*/ 675 w 868"/>
                  <a:gd name="T7" fmla="*/ 2514 h 2778"/>
                  <a:gd name="T8" fmla="*/ 868 w 868"/>
                  <a:gd name="T9" fmla="*/ 2778 h 2778"/>
                  <a:gd name="T10" fmla="*/ 0 w 868"/>
                  <a:gd name="T11" fmla="*/ 2778 h 2778"/>
                  <a:gd name="T12" fmla="*/ 193 w 868"/>
                  <a:gd name="T13" fmla="*/ 2514 h 2778"/>
                  <a:gd name="T14" fmla="*/ 193 w 868"/>
                  <a:gd name="T15" fmla="*/ 245 h 2778"/>
                  <a:gd name="T16" fmla="*/ 0 w 868"/>
                  <a:gd name="T17" fmla="*/ 0 h 2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0" name="Freeform 34"/>
              <p:cNvSpPr>
                <a:spLocks/>
              </p:cNvSpPr>
              <p:nvPr/>
            </p:nvSpPr>
            <p:spPr bwMode="gray">
              <a:xfrm>
                <a:off x="2898" y="1560"/>
                <a:ext cx="416" cy="556"/>
              </a:xfrm>
              <a:custGeom>
                <a:avLst/>
                <a:gdLst>
                  <a:gd name="T0" fmla="*/ 170 w 2079"/>
                  <a:gd name="T1" fmla="*/ 0 h 2777"/>
                  <a:gd name="T2" fmla="*/ 2079 w 2079"/>
                  <a:gd name="T3" fmla="*/ 0 h 2777"/>
                  <a:gd name="T4" fmla="*/ 1917 w 2079"/>
                  <a:gd name="T5" fmla="*/ 505 h 2777"/>
                  <a:gd name="T6" fmla="*/ 1684 w 2079"/>
                  <a:gd name="T7" fmla="*/ 293 h 2777"/>
                  <a:gd name="T8" fmla="*/ 1288 w 2079"/>
                  <a:gd name="T9" fmla="*/ 293 h 2777"/>
                  <a:gd name="T10" fmla="*/ 1288 w 2079"/>
                  <a:gd name="T11" fmla="*/ 2515 h 2777"/>
                  <a:gd name="T12" fmla="*/ 1474 w 2079"/>
                  <a:gd name="T13" fmla="*/ 2777 h 2777"/>
                  <a:gd name="T14" fmla="*/ 624 w 2079"/>
                  <a:gd name="T15" fmla="*/ 2777 h 2777"/>
                  <a:gd name="T16" fmla="*/ 808 w 2079"/>
                  <a:gd name="T17" fmla="*/ 2515 h 2777"/>
                  <a:gd name="T18" fmla="*/ 808 w 2079"/>
                  <a:gd name="T19" fmla="*/ 293 h 2777"/>
                  <a:gd name="T20" fmla="*/ 330 w 2079"/>
                  <a:gd name="T21" fmla="*/ 293 h 2777"/>
                  <a:gd name="T22" fmla="*/ 0 w 2079"/>
                  <a:gd name="T23" fmla="*/ 547 h 2777"/>
                  <a:gd name="T24" fmla="*/ 170 w 2079"/>
                  <a:gd name="T25"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1" name="Freeform 35"/>
              <p:cNvSpPr>
                <a:spLocks/>
              </p:cNvSpPr>
              <p:nvPr/>
            </p:nvSpPr>
            <p:spPr bwMode="gray">
              <a:xfrm>
                <a:off x="3654" y="1560"/>
                <a:ext cx="465" cy="564"/>
              </a:xfrm>
              <a:custGeom>
                <a:avLst/>
                <a:gdLst>
                  <a:gd name="T0" fmla="*/ 1488 w 2324"/>
                  <a:gd name="T1" fmla="*/ 0 h 2820"/>
                  <a:gd name="T2" fmla="*/ 2324 w 2324"/>
                  <a:gd name="T3" fmla="*/ 0 h 2820"/>
                  <a:gd name="T4" fmla="*/ 2145 w 2324"/>
                  <a:gd name="T5" fmla="*/ 244 h 2820"/>
                  <a:gd name="T6" fmla="*/ 2145 w 2324"/>
                  <a:gd name="T7" fmla="*/ 1926 h 2820"/>
                  <a:gd name="T8" fmla="*/ 1185 w 2324"/>
                  <a:gd name="T9" fmla="*/ 2820 h 2820"/>
                  <a:gd name="T10" fmla="*/ 185 w 2324"/>
                  <a:gd name="T11" fmla="*/ 1926 h 2820"/>
                  <a:gd name="T12" fmla="*/ 185 w 2324"/>
                  <a:gd name="T13" fmla="*/ 244 h 2820"/>
                  <a:gd name="T14" fmla="*/ 0 w 2324"/>
                  <a:gd name="T15" fmla="*/ 0 h 2820"/>
                  <a:gd name="T16" fmla="*/ 861 w 2324"/>
                  <a:gd name="T17" fmla="*/ 0 h 2820"/>
                  <a:gd name="T18" fmla="*/ 669 w 2324"/>
                  <a:gd name="T19" fmla="*/ 244 h 2820"/>
                  <a:gd name="T20" fmla="*/ 669 w 2324"/>
                  <a:gd name="T21" fmla="*/ 1926 h 2820"/>
                  <a:gd name="T22" fmla="*/ 1185 w 2324"/>
                  <a:gd name="T23" fmla="*/ 2519 h 2820"/>
                  <a:gd name="T24" fmla="*/ 1677 w 2324"/>
                  <a:gd name="T25" fmla="*/ 1926 h 2820"/>
                  <a:gd name="T26" fmla="*/ 1677 w 2324"/>
                  <a:gd name="T27" fmla="*/ 244 h 2820"/>
                  <a:gd name="T28" fmla="*/ 1488 w 2324"/>
                  <a:gd name="T29" fmla="*/ 0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2" name="Freeform 36"/>
              <p:cNvSpPr>
                <a:spLocks/>
              </p:cNvSpPr>
              <p:nvPr/>
            </p:nvSpPr>
            <p:spPr bwMode="gray">
              <a:xfrm>
                <a:off x="2027" y="1560"/>
                <a:ext cx="469" cy="566"/>
              </a:xfrm>
              <a:custGeom>
                <a:avLst/>
                <a:gdLst>
                  <a:gd name="T0" fmla="*/ 1495 w 2347"/>
                  <a:gd name="T1" fmla="*/ 0 h 2827"/>
                  <a:gd name="T2" fmla="*/ 2347 w 2347"/>
                  <a:gd name="T3" fmla="*/ 0 h 2827"/>
                  <a:gd name="T4" fmla="*/ 2166 w 2347"/>
                  <a:gd name="T5" fmla="*/ 247 h 2827"/>
                  <a:gd name="T6" fmla="*/ 2166 w 2347"/>
                  <a:gd name="T7" fmla="*/ 1925 h 2827"/>
                  <a:gd name="T8" fmla="*/ 1176 w 2347"/>
                  <a:gd name="T9" fmla="*/ 2827 h 2827"/>
                  <a:gd name="T10" fmla="*/ 175 w 2347"/>
                  <a:gd name="T11" fmla="*/ 1925 h 2827"/>
                  <a:gd name="T12" fmla="*/ 174 w 2347"/>
                  <a:gd name="T13" fmla="*/ 247 h 2827"/>
                  <a:gd name="T14" fmla="*/ 0 w 2347"/>
                  <a:gd name="T15" fmla="*/ 0 h 2827"/>
                  <a:gd name="T16" fmla="*/ 860 w 2347"/>
                  <a:gd name="T17" fmla="*/ 0 h 2827"/>
                  <a:gd name="T18" fmla="*/ 661 w 2347"/>
                  <a:gd name="T19" fmla="*/ 247 h 2827"/>
                  <a:gd name="T20" fmla="*/ 660 w 2347"/>
                  <a:gd name="T21" fmla="*/ 1925 h 2827"/>
                  <a:gd name="T22" fmla="*/ 1176 w 2347"/>
                  <a:gd name="T23" fmla="*/ 2527 h 2827"/>
                  <a:gd name="T24" fmla="*/ 1678 w 2347"/>
                  <a:gd name="T25" fmla="*/ 1925 h 2827"/>
                  <a:gd name="T26" fmla="*/ 1679 w 2347"/>
                  <a:gd name="T27" fmla="*/ 247 h 2827"/>
                  <a:gd name="T28" fmla="*/ 1495 w 2347"/>
                  <a:gd name="T29" fmla="*/ 0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3" name="Freeform 37"/>
              <p:cNvSpPr>
                <a:spLocks/>
              </p:cNvSpPr>
              <p:nvPr/>
            </p:nvSpPr>
            <p:spPr bwMode="gray">
              <a:xfrm>
                <a:off x="3295" y="1549"/>
                <a:ext cx="358" cy="577"/>
              </a:xfrm>
              <a:custGeom>
                <a:avLst/>
                <a:gdLst>
                  <a:gd name="T0" fmla="*/ 1537 w 1788"/>
                  <a:gd name="T1" fmla="*/ 501 h 2885"/>
                  <a:gd name="T2" fmla="*/ 1067 w 1788"/>
                  <a:gd name="T3" fmla="*/ 289 h 2885"/>
                  <a:gd name="T4" fmla="*/ 528 w 1788"/>
                  <a:gd name="T5" fmla="*/ 709 h 2885"/>
                  <a:gd name="T6" fmla="*/ 1042 w 1788"/>
                  <a:gd name="T7" fmla="*/ 1230 h 2885"/>
                  <a:gd name="T8" fmla="*/ 1786 w 1788"/>
                  <a:gd name="T9" fmla="*/ 2067 h 2885"/>
                  <a:gd name="T10" fmla="*/ 681 w 1788"/>
                  <a:gd name="T11" fmla="*/ 2885 h 2885"/>
                  <a:gd name="T12" fmla="*/ 162 w 1788"/>
                  <a:gd name="T13" fmla="*/ 2813 h 2885"/>
                  <a:gd name="T14" fmla="*/ 0 w 1788"/>
                  <a:gd name="T15" fmla="*/ 2280 h 2885"/>
                  <a:gd name="T16" fmla="*/ 689 w 1788"/>
                  <a:gd name="T17" fmla="*/ 2582 h 2885"/>
                  <a:gd name="T18" fmla="*/ 1311 w 1788"/>
                  <a:gd name="T19" fmla="*/ 2126 h 2885"/>
                  <a:gd name="T20" fmla="*/ 48 w 1788"/>
                  <a:gd name="T21" fmla="*/ 765 h 2885"/>
                  <a:gd name="T22" fmla="*/ 1019 w 1788"/>
                  <a:gd name="T23" fmla="*/ 0 h 2885"/>
                  <a:gd name="T24" fmla="*/ 1537 w 1788"/>
                  <a:gd name="T25" fmla="*/ 72 h 2885"/>
                  <a:gd name="T26" fmla="*/ 1537 w 1788"/>
                  <a:gd name="T27" fmla="*/ 50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2" name="TextBox 1"/>
          <p:cNvSpPr txBox="1"/>
          <p:nvPr/>
        </p:nvSpPr>
        <p:spPr>
          <a:xfrm>
            <a:off x="2053208" y="5795972"/>
            <a:ext cx="5039072" cy="523220"/>
          </a:xfrm>
          <a:prstGeom prst="rect">
            <a:avLst/>
          </a:prstGeom>
          <a:noFill/>
        </p:spPr>
        <p:txBody>
          <a:bodyPr wrap="none" rtlCol="0">
            <a:spAutoFit/>
          </a:bodyPr>
          <a:lstStyle/>
          <a:p>
            <a:r>
              <a:rPr lang="en-US" sz="2800" i="1" dirty="0" smtClean="0">
                <a:latin typeface="Calibri" panose="020F0502020204030204" pitchFamily="34" charset="0"/>
              </a:rPr>
              <a:t>Email: dmashima@us.fujitsu.com</a:t>
            </a:r>
            <a:endParaRPr lang="en-US" sz="2800" i="1" dirty="0">
              <a:latin typeface="Calibri" panose="020F0502020204030204" pitchFamily="34" charset="0"/>
            </a:endParaRPr>
          </a:p>
        </p:txBody>
      </p:sp>
    </p:spTree>
    <p:extLst>
      <p:ext uri="{BB962C8B-B14F-4D97-AF65-F5344CB8AC3E}">
        <p14:creationId xmlns:p14="http://schemas.microsoft.com/office/powerpoint/2010/main" val="32538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Utilization and sharing of fine-grained energy usage data by third-party service providers have been increasing.</a:t>
            </a:r>
          </a:p>
          <a:p>
            <a:pPr lvl="1"/>
            <a:r>
              <a:rPr lang="en-US" dirty="0" smtClean="0"/>
              <a:t>E.g., Green Button</a:t>
            </a:r>
          </a:p>
          <a:p>
            <a:pPr lvl="1"/>
            <a:r>
              <a:rPr lang="en-US" dirty="0" smtClean="0"/>
              <a:t>Visualization</a:t>
            </a:r>
            <a:r>
              <a:rPr lang="en-US" dirty="0"/>
              <a:t>, analytics, advise for energy efficiency, gaming for fun, etc.</a:t>
            </a:r>
            <a:endParaRPr lang="en-US" dirty="0" smtClean="0"/>
          </a:p>
          <a:p>
            <a:endParaRPr lang="en-US" dirty="0" smtClean="0"/>
          </a:p>
          <a:p>
            <a:endParaRPr lang="en-US" dirty="0"/>
          </a:p>
        </p:txBody>
      </p:sp>
      <p:sp>
        <p:nvSpPr>
          <p:cNvPr id="8"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9"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1</a:t>
            </a:fld>
            <a:endParaRPr lang="ja-JP" altLang="en-US" sz="800" dirty="0"/>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7"/>
            <a:ext cx="2880320" cy="380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1225" y="6237312"/>
            <a:ext cx="2159566" cy="369332"/>
          </a:xfrm>
          <a:prstGeom prst="rect">
            <a:avLst/>
          </a:prstGeom>
          <a:noFill/>
        </p:spPr>
        <p:txBody>
          <a:bodyPr wrap="none" rtlCol="0">
            <a:spAutoFit/>
          </a:bodyPr>
          <a:lstStyle/>
          <a:p>
            <a:r>
              <a:rPr lang="en-US" dirty="0" smtClean="0"/>
              <a:t>http://corp.hea.com</a:t>
            </a:r>
            <a:endParaRPr lang="en-US" dirty="0"/>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915652"/>
            <a:ext cx="3674351" cy="260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059832" y="5507940"/>
            <a:ext cx="2642647" cy="369332"/>
          </a:xfrm>
          <a:prstGeom prst="rect">
            <a:avLst/>
          </a:prstGeom>
          <a:noFill/>
        </p:spPr>
        <p:txBody>
          <a:bodyPr wrap="none" rtlCol="0">
            <a:spAutoFit/>
          </a:bodyPr>
          <a:lstStyle/>
          <a:p>
            <a:r>
              <a:rPr lang="en-US" dirty="0" smtClean="0"/>
              <a:t>https://www.bidgely.com</a:t>
            </a:r>
            <a:endParaRPr lang="en-US" dirty="0"/>
          </a:p>
        </p:txBody>
      </p:sp>
      <p:pic>
        <p:nvPicPr>
          <p:cNvPr id="15" name="Picture 2" descr="https://www.neur.io/_include/img/neurio-sensor-nob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1224" y="2915652"/>
            <a:ext cx="2412776" cy="1340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589" y="4304703"/>
            <a:ext cx="1822651" cy="121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987282" y="5507940"/>
            <a:ext cx="2121222" cy="369332"/>
          </a:xfrm>
          <a:prstGeom prst="rect">
            <a:avLst/>
          </a:prstGeom>
          <a:noFill/>
        </p:spPr>
        <p:txBody>
          <a:bodyPr wrap="none" rtlCol="0">
            <a:spAutoFit/>
          </a:bodyPr>
          <a:lstStyle/>
          <a:p>
            <a:r>
              <a:rPr lang="en-US" dirty="0" smtClean="0"/>
              <a:t>https://www.neur.io</a:t>
            </a:r>
            <a:endParaRPr lang="en-US" dirty="0"/>
          </a:p>
        </p:txBody>
      </p:sp>
    </p:spTree>
    <p:extLst>
      <p:ext uri="{BB962C8B-B14F-4D97-AF65-F5344CB8AC3E}">
        <p14:creationId xmlns:p14="http://schemas.microsoft.com/office/powerpoint/2010/main" val="125118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a:t>Energy usage data collected at unprecedented granularity would cause privacy risks (e.g., Non-intrusive Load Monitoring)</a:t>
            </a:r>
          </a:p>
          <a:p>
            <a:pPr lvl="1"/>
            <a:r>
              <a:rPr lang="en-US" dirty="0"/>
              <a:t>Life style of residential customers</a:t>
            </a:r>
          </a:p>
          <a:p>
            <a:pPr lvl="1"/>
            <a:r>
              <a:rPr lang="en-US" dirty="0"/>
              <a:t>Appliances used in each household </a:t>
            </a:r>
          </a:p>
          <a:p>
            <a:endParaRPr lang="en-US" dirty="0"/>
          </a:p>
          <a:p>
            <a:endParaRPr lang="en-US" dirty="0"/>
          </a:p>
        </p:txBody>
      </p:sp>
      <p:sp>
        <p:nvSpPr>
          <p:cNvPr id="4" name="Slide Number Placeholder 3"/>
          <p:cNvSpPr>
            <a:spLocks noGrp="1"/>
          </p:cNvSpPr>
          <p:nvPr>
            <p:ph type="sldNum" sz="quarter" idx="10"/>
          </p:nvPr>
        </p:nvSpPr>
        <p:spPr/>
        <p:txBody>
          <a:bodyPr/>
          <a:lstStyle/>
          <a:p>
            <a:fld id="{DBD5EE70-C0EB-42C2-90A7-EA415F79C05F}" type="slidenum">
              <a:rPr kumimoji="1" lang="ja-JP" altLang="en-US" smtClean="0"/>
              <a:t>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All Right Reserved, Copyright FUJITSU LABORATORIES LTD. 2013</a:t>
            </a:r>
            <a:endParaRPr kumimoji="1" lang="ja-JP" altLang="en-US" dirty="0" smtClean="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3" y="2060848"/>
            <a:ext cx="6142737"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descr="http://georgehart.com/research/nalm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334907"/>
            <a:ext cx="3528392" cy="18085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900955" y="6207115"/>
            <a:ext cx="2991525" cy="246221"/>
          </a:xfrm>
          <a:prstGeom prst="rect">
            <a:avLst/>
          </a:prstGeom>
        </p:spPr>
        <p:txBody>
          <a:bodyPr wrap="none">
            <a:spAutoFit/>
          </a:bodyPr>
          <a:lstStyle/>
          <a:p>
            <a:r>
              <a:rPr lang="en-US" sz="1000" i="1" dirty="0"/>
              <a:t>Source: http://georgehart.com/research/nalm.html</a:t>
            </a:r>
          </a:p>
        </p:txBody>
      </p:sp>
      <p:sp>
        <p:nvSpPr>
          <p:cNvPr id="10" name="Rounded Rectangle 9"/>
          <p:cNvSpPr/>
          <p:nvPr/>
        </p:nvSpPr>
        <p:spPr bwMode="auto">
          <a:xfrm>
            <a:off x="683568" y="3717032"/>
            <a:ext cx="2016224"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1" name="TextBox 10"/>
          <p:cNvSpPr txBox="1"/>
          <p:nvPr/>
        </p:nvSpPr>
        <p:spPr>
          <a:xfrm>
            <a:off x="1086386" y="3356992"/>
            <a:ext cx="1210588" cy="369332"/>
          </a:xfrm>
          <a:prstGeom prst="rect">
            <a:avLst/>
          </a:prstGeom>
          <a:noFill/>
        </p:spPr>
        <p:txBody>
          <a:bodyPr wrap="none" rtlCol="0">
            <a:spAutoFit/>
          </a:bodyPr>
          <a:lstStyle/>
          <a:p>
            <a:r>
              <a:rPr lang="en-US" dirty="0" smtClean="0">
                <a:solidFill>
                  <a:srgbClr val="FF0000"/>
                </a:solidFill>
              </a:rPr>
              <a:t>Sleeping?</a:t>
            </a:r>
            <a:endParaRPr lang="en-US" dirty="0">
              <a:solidFill>
                <a:srgbClr val="FF0000"/>
              </a:solidFill>
            </a:endParaRPr>
          </a:p>
        </p:txBody>
      </p:sp>
      <p:sp>
        <p:nvSpPr>
          <p:cNvPr id="12" name="Rounded Rectangle 11"/>
          <p:cNvSpPr/>
          <p:nvPr/>
        </p:nvSpPr>
        <p:spPr bwMode="auto">
          <a:xfrm>
            <a:off x="4110722" y="3717032"/>
            <a:ext cx="893326"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3" name="TextBox 12"/>
          <p:cNvSpPr txBox="1"/>
          <p:nvPr/>
        </p:nvSpPr>
        <p:spPr>
          <a:xfrm>
            <a:off x="3848527" y="4067780"/>
            <a:ext cx="1659577" cy="369332"/>
          </a:xfrm>
          <a:prstGeom prst="rect">
            <a:avLst/>
          </a:prstGeom>
          <a:noFill/>
        </p:spPr>
        <p:txBody>
          <a:bodyPr wrap="square" rtlCol="0">
            <a:spAutoFit/>
          </a:bodyPr>
          <a:lstStyle/>
          <a:p>
            <a:r>
              <a:rPr lang="en-US" dirty="0" smtClean="0">
                <a:solidFill>
                  <a:srgbClr val="FF0000"/>
                </a:solidFill>
              </a:rPr>
              <a:t>Not at home?</a:t>
            </a:r>
            <a:endParaRPr lang="en-US" dirty="0">
              <a:solidFill>
                <a:srgbClr val="FF0000"/>
              </a:solidFill>
            </a:endParaRPr>
          </a:p>
        </p:txBody>
      </p:sp>
    </p:spTree>
    <p:extLst>
      <p:ext uri="{BB962C8B-B14F-4D97-AF65-F5344CB8AC3E}">
        <p14:creationId xmlns:p14="http://schemas.microsoft.com/office/powerpoint/2010/main" val="13715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(Related Work)</a:t>
            </a:r>
            <a:endParaRPr lang="en-US" dirty="0"/>
          </a:p>
        </p:txBody>
      </p:sp>
      <p:sp>
        <p:nvSpPr>
          <p:cNvPr id="3" name="Content Placeholder 2"/>
          <p:cNvSpPr>
            <a:spLocks noGrp="1"/>
          </p:cNvSpPr>
          <p:nvPr>
            <p:ph idx="1"/>
          </p:nvPr>
        </p:nvSpPr>
        <p:spPr/>
        <p:txBody>
          <a:bodyPr/>
          <a:lstStyle/>
          <a:p>
            <a:r>
              <a:rPr lang="en-US" dirty="0"/>
              <a:t>While privacy preservation in collection of smart meter data has been explored, privacy issues in sharing of energy usage data between customers and third-parties are not enough explored.</a:t>
            </a:r>
          </a:p>
          <a:p>
            <a:pPr lvl="1"/>
            <a:r>
              <a:rPr lang="en-US" dirty="0"/>
              <a:t>A. </a:t>
            </a:r>
            <a:r>
              <a:rPr lang="en-US" dirty="0" err="1"/>
              <a:t>Rial</a:t>
            </a:r>
            <a:r>
              <a:rPr lang="en-US" dirty="0"/>
              <a:t> and G. </a:t>
            </a:r>
            <a:r>
              <a:rPr lang="en-US" dirty="0" err="1"/>
              <a:t>Danezis</a:t>
            </a:r>
            <a:r>
              <a:rPr lang="en-US" dirty="0"/>
              <a:t>, “Privacy-preserving smart metering” (ACM WPES 2011)</a:t>
            </a:r>
          </a:p>
          <a:p>
            <a:pPr lvl="1"/>
            <a:r>
              <a:rPr lang="en-US" dirty="0"/>
              <a:t>E. Shi, T.-H. H. Chan, E. G. </a:t>
            </a:r>
            <a:r>
              <a:rPr lang="en-US" dirty="0" err="1"/>
              <a:t>Rieffel</a:t>
            </a:r>
            <a:r>
              <a:rPr lang="en-US" dirty="0"/>
              <a:t>, R. Chow, and D. Song, “Privacy-preserving aggregation of time-series data.” (NDSS 2011)</a:t>
            </a:r>
          </a:p>
          <a:p>
            <a:pPr lvl="1"/>
            <a:r>
              <a:rPr lang="en-US" dirty="0"/>
              <a:t>A. Molina-Markham, G. </a:t>
            </a:r>
            <a:r>
              <a:rPr lang="en-US" dirty="0" err="1"/>
              <a:t>Danezis</a:t>
            </a:r>
            <a:r>
              <a:rPr lang="en-US" dirty="0"/>
              <a:t>, K. Fu, P. J. </a:t>
            </a:r>
            <a:r>
              <a:rPr lang="en-US" dirty="0" err="1"/>
              <a:t>Shenoy</a:t>
            </a:r>
            <a:r>
              <a:rPr lang="en-US" dirty="0"/>
              <a:t>, and D. E. Irwin, “Designing privacy-preserving smart meters with low-cost microcontrollers.” (FC 2012)</a:t>
            </a:r>
          </a:p>
          <a:p>
            <a:pPr lvl="1"/>
            <a:r>
              <a:rPr lang="en-US" dirty="0"/>
              <a:t>and </a:t>
            </a:r>
            <a:r>
              <a:rPr lang="en-US" dirty="0" smtClean="0"/>
              <a:t>more </a:t>
            </a:r>
            <a:r>
              <a:rPr lang="en-US" i="1" dirty="0" smtClean="0"/>
              <a:t>(including other papers presented in this session)</a:t>
            </a:r>
          </a:p>
          <a:p>
            <a:pPr lvl="1"/>
            <a:endParaRPr lang="en-US" i="1" dirty="0"/>
          </a:p>
          <a:p>
            <a:r>
              <a:rPr lang="en-US" b="1" dirty="0" smtClean="0"/>
              <a:t>Our work is orthogonal to these and aims at privacy control when sharing the collected energy usage data.</a:t>
            </a:r>
            <a:r>
              <a:rPr lang="en-US" i="1" dirty="0" smtClean="0"/>
              <a:t>  </a:t>
            </a:r>
            <a:endParaRPr lang="en-US" i="1" dirty="0"/>
          </a:p>
        </p:txBody>
      </p:sp>
      <p:sp>
        <p:nvSpPr>
          <p:cNvPr id="4" name="Slide Number Placeholder 3"/>
          <p:cNvSpPr>
            <a:spLocks noGrp="1"/>
          </p:cNvSpPr>
          <p:nvPr>
            <p:ph type="sldNum" sz="quarter" idx="10"/>
          </p:nvPr>
        </p:nvSpPr>
        <p:spPr/>
        <p:txBody>
          <a:bodyPr/>
          <a:lstStyle/>
          <a:p>
            <a:fld id="{DBD5EE70-C0EB-42C2-90A7-EA415F79C05F}" type="slidenum">
              <a:rPr kumimoji="1" lang="ja-JP" altLang="en-US" smtClean="0"/>
              <a:t>3</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All Right Reserved, Copyright FUJITSU LABORATORIES LTD. 2013</a:t>
            </a:r>
            <a:endParaRPr kumimoji="1" lang="ja-JP" altLang="en-US" dirty="0" smtClean="0"/>
          </a:p>
        </p:txBody>
      </p:sp>
    </p:spTree>
    <p:extLst>
      <p:ext uri="{BB962C8B-B14F-4D97-AF65-F5344CB8AC3E}">
        <p14:creationId xmlns:p14="http://schemas.microsoft.com/office/powerpoint/2010/main" val="240682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Customer-centric Data Management</a:t>
            </a:r>
            <a:endParaRPr lang="en-US" dirty="0"/>
          </a:p>
        </p:txBody>
      </p:sp>
      <p:sp>
        <p:nvSpPr>
          <p:cNvPr id="3" name="Content Placeholder 2"/>
          <p:cNvSpPr txBox="1">
            <a:spLocks/>
          </p:cNvSpPr>
          <p:nvPr/>
        </p:nvSpPr>
        <p:spPr>
          <a:xfrm>
            <a:off x="249683" y="764704"/>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kern="0" dirty="0" smtClean="0"/>
              <a:t>“Customer-centric Energy Usage Data Management and Sharing in Smart Grid Systems” (ACM SEGS 2013)</a:t>
            </a:r>
          </a:p>
          <a:p>
            <a:pPr lvl="1"/>
            <a:r>
              <a:rPr lang="en-US" kern="0" dirty="0" smtClean="0"/>
              <a:t>Customer’s electricity data is collected by utility, then is downloaded by Customer. </a:t>
            </a:r>
          </a:p>
          <a:p>
            <a:pPr lvl="1"/>
            <a:r>
              <a:rPr lang="en-US" kern="0" dirty="0" smtClean="0"/>
              <a:t>Downloaded data is stored on “Repository”, which managed under Customer’s control.</a:t>
            </a:r>
          </a:p>
          <a:p>
            <a:pPr lvl="1"/>
            <a:r>
              <a:rPr lang="en-US" kern="0" dirty="0" smtClean="0"/>
              <a:t>Upon sharing with Service provider, data can be </a:t>
            </a:r>
            <a:r>
              <a:rPr lang="en-US" b="1" kern="0" dirty="0" smtClean="0"/>
              <a:t>“pre-processed”</a:t>
            </a:r>
            <a:r>
              <a:rPr lang="en-US" kern="0" dirty="0" smtClean="0"/>
              <a:t> for privacy, without losing data authenticity</a:t>
            </a:r>
          </a:p>
          <a:p>
            <a:pPr lvl="2"/>
            <a:r>
              <a:rPr lang="en-US" kern="0" dirty="0" smtClean="0"/>
              <a:t>E.g., </a:t>
            </a:r>
            <a:r>
              <a:rPr lang="en-US" kern="0" dirty="0" err="1" smtClean="0"/>
              <a:t>Redactable</a:t>
            </a:r>
            <a:r>
              <a:rPr lang="en-US" kern="0" dirty="0" smtClean="0"/>
              <a:t> Signatures</a:t>
            </a:r>
          </a:p>
          <a:p>
            <a:endParaRPr lang="en-US" kern="0" dirty="0" smtClean="0"/>
          </a:p>
          <a:p>
            <a:pPr lvl="1"/>
            <a:endParaRPr lang="en-US" kern="0" dirty="0" smtClean="0"/>
          </a:p>
          <a:p>
            <a:endParaRPr lang="en-US" kern="0" dirty="0"/>
          </a:p>
        </p:txBody>
      </p:sp>
      <p:sp>
        <p:nvSpPr>
          <p:cNvPr id="4" name="Slide Number Placeholder 3"/>
          <p:cNvSpPr txBox="1">
            <a:spLocks/>
          </p:cNvSpPr>
          <p:nvPr/>
        </p:nvSpPr>
        <p:spPr bwMode="auto">
          <a:xfrm>
            <a:off x="5317317" y="5214675"/>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ja-JP"/>
            </a:defPPr>
            <a:lvl1pPr algn="ctr" rtl="0" fontAlgn="base">
              <a:spcBef>
                <a:spcPct val="0"/>
              </a:spcBef>
              <a:spcAft>
                <a:spcPct val="0"/>
              </a:spcAft>
              <a:defRPr kumimoji="0" sz="800" kern="1200">
                <a:solidFill>
                  <a:schemeClr val="tx1"/>
                </a:solidFill>
                <a:latin typeface="Arial" charset="0"/>
                <a:ea typeface="ＭＳ Ｐゴシック" pitchFamily="34" charset="-128"/>
                <a:cs typeface="+mn-cs"/>
              </a:defRPr>
            </a:lvl1pPr>
            <a:lvl2pPr marL="4572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2pPr>
            <a:lvl3pPr marL="9144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3pPr>
            <a:lvl4pPr marL="13716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4pPr>
            <a:lvl5pPr marL="18288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5pPr>
            <a:lvl6pPr marL="22860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6pPr>
            <a:lvl7pPr marL="27432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7pPr>
            <a:lvl8pPr marL="32004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8pPr>
            <a:lvl9pPr marL="36576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9pPr>
          </a:lstStyle>
          <a:p>
            <a:fld id="{94C11EF8-2B60-4F4E-A75C-935C5C29CA93}" type="slidenum">
              <a:rPr lang="ja-JP" altLang="de-DE" smtClean="0">
                <a:latin typeface="Calibri" panose="020F0502020204030204" pitchFamily="34" charset="0"/>
              </a:rPr>
              <a:pPr/>
              <a:t>4</a:t>
            </a:fld>
            <a:endParaRPr lang="de-DE" altLang="ja-JP" dirty="0">
              <a:latin typeface="Calibri" panose="020F0502020204030204" pitchFamily="34" charset="0"/>
            </a:endParaRPr>
          </a:p>
        </p:txBody>
      </p:sp>
      <p:sp>
        <p:nvSpPr>
          <p:cNvPr id="5" name="円/楕円 56"/>
          <p:cNvSpPr/>
          <p:nvPr/>
        </p:nvSpPr>
        <p:spPr bwMode="auto">
          <a:xfrm>
            <a:off x="7064701" y="5533770"/>
            <a:ext cx="1971795" cy="878399"/>
          </a:xfrm>
          <a:prstGeom prst="ellipse">
            <a:avLst/>
          </a:prstGeom>
          <a:solidFill>
            <a:srgbClr val="F69D9C"/>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sp>
        <p:nvSpPr>
          <p:cNvPr id="6" name="円/楕円 1046"/>
          <p:cNvSpPr/>
          <p:nvPr/>
        </p:nvSpPr>
        <p:spPr bwMode="auto">
          <a:xfrm>
            <a:off x="3937432" y="5585176"/>
            <a:ext cx="1971795" cy="878399"/>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sp>
        <p:nvSpPr>
          <p:cNvPr id="7" name="円/楕円 1045"/>
          <p:cNvSpPr/>
          <p:nvPr/>
        </p:nvSpPr>
        <p:spPr bwMode="auto">
          <a:xfrm>
            <a:off x="5388958" y="3356992"/>
            <a:ext cx="2010578" cy="870679"/>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pic>
        <p:nvPicPr>
          <p:cNvPr id="8" name="Picture 2" descr="http://ddl.design.css.fujitsu.com/ddl/ja/thumbnail/8791_00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607" y="5784330"/>
            <a:ext cx="944815" cy="627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ddl.design.css.fujitsu.com/ddl/ja/thumbnail/8696_005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681" y="5585450"/>
            <a:ext cx="633836" cy="676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ddl.design.css.fujitsu.com/ddl/ja/thumbnail/8695_002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5664" y="3573016"/>
            <a:ext cx="516130" cy="6725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ddl.design.css.fujitsu.com/ddl/ja/thumbnail/8791_003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125" y="5478382"/>
            <a:ext cx="590616" cy="551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ddl.design.css.fujitsu.com/ddl/ja/thumbnail/8988_015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8830" y="5858300"/>
            <a:ext cx="302535" cy="3536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ddl.design.css.fujitsu.com/ddl/ja/thumbnail/9954_006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7022" y="5698797"/>
            <a:ext cx="697788" cy="627485"/>
          </a:xfrm>
          <a:prstGeom prst="rect">
            <a:avLst/>
          </a:prstGeom>
          <a:noFill/>
          <a:extLst>
            <a:ext uri="{909E8E84-426E-40DD-AFC4-6F175D3DCCD1}">
              <a14:hiddenFill xmlns:a14="http://schemas.microsoft.com/office/drawing/2010/main">
                <a:solidFill>
                  <a:srgbClr val="FFFFFF"/>
                </a:solidFill>
              </a14:hiddenFill>
            </a:ext>
          </a:extLst>
        </p:spPr>
      </p:pic>
      <p:sp>
        <p:nvSpPr>
          <p:cNvPr id="14" name="円柱 5"/>
          <p:cNvSpPr/>
          <p:nvPr/>
        </p:nvSpPr>
        <p:spPr bwMode="auto">
          <a:xfrm>
            <a:off x="5843243" y="5082446"/>
            <a:ext cx="902501" cy="629025"/>
          </a:xfrm>
          <a:prstGeom prst="can">
            <a:avLst/>
          </a:prstGeom>
          <a:solidFill>
            <a:srgbClr val="F69D9C"/>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pic>
        <p:nvPicPr>
          <p:cNvPr id="15" name="Picture 16" descr="http://ddl.design.css.fujitsu.com/ddl/ja/thumbnail/8988_016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8811" y="5669061"/>
            <a:ext cx="540021" cy="47678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カギ線コネクタ 9"/>
          <p:cNvCxnSpPr>
            <a:stCxn id="13" idx="0"/>
            <a:endCxn id="14" idx="2"/>
          </p:cNvCxnSpPr>
          <p:nvPr/>
        </p:nvCxnSpPr>
        <p:spPr bwMode="auto">
          <a:xfrm rot="5400000" flipH="1" flipV="1">
            <a:off x="5363660" y="5219215"/>
            <a:ext cx="301838" cy="657327"/>
          </a:xfrm>
          <a:prstGeom prst="bentConnector2">
            <a:avLst/>
          </a:prstGeom>
          <a:gradFill rotWithShape="0">
            <a:gsLst>
              <a:gs pos="0">
                <a:srgbClr val="FFFFFF"/>
              </a:gs>
              <a:gs pos="100000">
                <a:srgbClr val="CACAC7"/>
              </a:gs>
            </a:gsLst>
            <a:lin ang="5400000" scaled="1"/>
          </a:gradFill>
          <a:ln w="57150"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7" name="直線矢印コネクタ 11"/>
          <p:cNvCxnSpPr>
            <a:stCxn id="14" idx="1"/>
            <a:endCxn id="10" idx="2"/>
          </p:cNvCxnSpPr>
          <p:nvPr/>
        </p:nvCxnSpPr>
        <p:spPr bwMode="auto">
          <a:xfrm flipH="1" flipV="1">
            <a:off x="6283729" y="4245523"/>
            <a:ext cx="10765" cy="836923"/>
          </a:xfrm>
          <a:prstGeom prst="straightConnector1">
            <a:avLst/>
          </a:prstGeom>
          <a:gradFill rotWithShape="0">
            <a:gsLst>
              <a:gs pos="0">
                <a:srgbClr val="FFFFFF"/>
              </a:gs>
              <a:gs pos="100000">
                <a:srgbClr val="CACAC7"/>
              </a:gs>
            </a:gsLst>
            <a:lin ang="5400000" scaled="1"/>
          </a:gradFill>
          <a:ln w="57150"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8" name="テキスト ボックス 13"/>
          <p:cNvSpPr txBox="1"/>
          <p:nvPr/>
        </p:nvSpPr>
        <p:spPr>
          <a:xfrm>
            <a:off x="5779104" y="5216772"/>
            <a:ext cx="1038648" cy="523220"/>
          </a:xfrm>
          <a:prstGeom prst="rect">
            <a:avLst/>
          </a:prstGeom>
          <a:noFill/>
        </p:spPr>
        <p:txBody>
          <a:bodyPr wrap="square" rtlCol="0">
            <a:spAutoFit/>
          </a:bodyPr>
          <a:lstStyle/>
          <a:p>
            <a:pPr algn="ctr"/>
            <a:r>
              <a:rPr kumimoji="1" lang="en-US" altLang="ja-JP" sz="1400" dirty="0" smtClean="0">
                <a:latin typeface="Calibri" panose="020F0502020204030204" pitchFamily="34" charset="0"/>
              </a:rPr>
              <a:t>Customer Repository</a:t>
            </a:r>
            <a:endParaRPr kumimoji="1" lang="ja-JP" altLang="en-US" sz="1400" dirty="0">
              <a:latin typeface="Calibri" panose="020F0502020204030204" pitchFamily="34" charset="0"/>
            </a:endParaRPr>
          </a:p>
        </p:txBody>
      </p:sp>
      <p:sp>
        <p:nvSpPr>
          <p:cNvPr id="19" name="テキスト ボックス 14"/>
          <p:cNvSpPr txBox="1"/>
          <p:nvPr/>
        </p:nvSpPr>
        <p:spPr>
          <a:xfrm>
            <a:off x="7284275" y="6146140"/>
            <a:ext cx="659155" cy="523220"/>
          </a:xfrm>
          <a:prstGeom prst="rect">
            <a:avLst/>
          </a:prstGeom>
          <a:noFill/>
        </p:spPr>
        <p:txBody>
          <a:bodyPr wrap="none" rtlCol="0">
            <a:spAutoFit/>
          </a:bodyPr>
          <a:lstStyle/>
          <a:p>
            <a:r>
              <a:rPr kumimoji="1" lang="en-US" altLang="ja-JP" sz="1400" dirty="0" smtClean="0">
                <a:latin typeface="Calibri" panose="020F0502020204030204" pitchFamily="34" charset="0"/>
              </a:rPr>
              <a:t>Smart </a:t>
            </a:r>
          </a:p>
          <a:p>
            <a:r>
              <a:rPr kumimoji="1" lang="en-US" altLang="ja-JP" sz="1400" dirty="0" smtClean="0">
                <a:latin typeface="Calibri" panose="020F0502020204030204" pitchFamily="34" charset="0"/>
              </a:rPr>
              <a:t>Meter</a:t>
            </a:r>
            <a:endParaRPr kumimoji="1" lang="ja-JP" altLang="en-US" sz="1400" dirty="0">
              <a:latin typeface="Calibri" panose="020F0502020204030204" pitchFamily="34" charset="0"/>
            </a:endParaRPr>
          </a:p>
        </p:txBody>
      </p:sp>
      <p:sp>
        <p:nvSpPr>
          <p:cNvPr id="20" name="テキスト ボックス 15"/>
          <p:cNvSpPr txBox="1"/>
          <p:nvPr/>
        </p:nvSpPr>
        <p:spPr>
          <a:xfrm>
            <a:off x="3059832" y="4973106"/>
            <a:ext cx="2965832" cy="400110"/>
          </a:xfrm>
          <a:prstGeom prst="rect">
            <a:avLst/>
          </a:prstGeom>
          <a:noFill/>
        </p:spPr>
        <p:txBody>
          <a:bodyPr wrap="square" rtlCol="0">
            <a:spAutoFit/>
          </a:bodyPr>
          <a:lstStyle/>
          <a:p>
            <a:r>
              <a:rPr lang="en-US" altLang="ja-JP" sz="2000" dirty="0" smtClean="0">
                <a:latin typeface="Calibri" panose="020F0502020204030204" pitchFamily="34" charset="0"/>
              </a:rPr>
              <a:t>Signed energy usage data</a:t>
            </a:r>
            <a:endParaRPr kumimoji="1" lang="ja-JP" altLang="en-US" sz="2000" dirty="0">
              <a:latin typeface="Calibri" panose="020F0502020204030204" pitchFamily="34" charset="0"/>
            </a:endParaRPr>
          </a:p>
        </p:txBody>
      </p:sp>
      <p:sp>
        <p:nvSpPr>
          <p:cNvPr id="21" name="テキスト ボックス 16"/>
          <p:cNvSpPr txBox="1"/>
          <p:nvPr/>
        </p:nvSpPr>
        <p:spPr>
          <a:xfrm>
            <a:off x="3563888" y="4221088"/>
            <a:ext cx="2655407" cy="707886"/>
          </a:xfrm>
          <a:prstGeom prst="rect">
            <a:avLst/>
          </a:prstGeom>
          <a:noFill/>
        </p:spPr>
        <p:txBody>
          <a:bodyPr wrap="none" rtlCol="0">
            <a:spAutoFit/>
          </a:bodyPr>
          <a:lstStyle/>
          <a:p>
            <a:r>
              <a:rPr kumimoji="1" lang="en-US" altLang="ja-JP" sz="2000" dirty="0" smtClean="0">
                <a:latin typeface="Calibri" panose="020F0502020204030204" pitchFamily="34" charset="0"/>
              </a:rPr>
              <a:t>Signed &amp; pre-processed</a:t>
            </a:r>
          </a:p>
          <a:p>
            <a:r>
              <a:rPr lang="en-US" altLang="ja-JP" sz="2000" dirty="0" smtClean="0">
                <a:latin typeface="Calibri" panose="020F0502020204030204" pitchFamily="34" charset="0"/>
              </a:rPr>
              <a:t>Energy usage data</a:t>
            </a:r>
            <a:endParaRPr kumimoji="1" lang="ja-JP" altLang="en-US" sz="2000" dirty="0">
              <a:latin typeface="Calibri" panose="020F0502020204030204" pitchFamily="34" charset="0"/>
            </a:endParaRPr>
          </a:p>
        </p:txBody>
      </p:sp>
      <p:sp>
        <p:nvSpPr>
          <p:cNvPr id="22" name="テキスト ボックス 17"/>
          <p:cNvSpPr txBox="1"/>
          <p:nvPr/>
        </p:nvSpPr>
        <p:spPr>
          <a:xfrm>
            <a:off x="6532718" y="4201343"/>
            <a:ext cx="2690480" cy="307777"/>
          </a:xfrm>
          <a:prstGeom prst="rect">
            <a:avLst/>
          </a:prstGeom>
          <a:noFill/>
        </p:spPr>
        <p:txBody>
          <a:bodyPr wrap="none" rtlCol="0">
            <a:spAutoFit/>
          </a:bodyPr>
          <a:lstStyle/>
          <a:p>
            <a:r>
              <a:rPr kumimoji="1" lang="en-US" altLang="ja-JP" sz="1400" b="1" dirty="0" smtClean="0">
                <a:latin typeface="Calibri" panose="020F0502020204030204" pitchFamily="34" charset="0"/>
              </a:rPr>
              <a:t>Service Provider (Data Consumer)</a:t>
            </a:r>
            <a:endParaRPr kumimoji="1" lang="ja-JP" altLang="en-US" sz="1400" b="1" dirty="0">
              <a:latin typeface="Calibri" panose="020F0502020204030204" pitchFamily="34" charset="0"/>
            </a:endParaRPr>
          </a:p>
        </p:txBody>
      </p:sp>
      <p:cxnSp>
        <p:nvCxnSpPr>
          <p:cNvPr id="23" name="直線矢印コネクタ 19"/>
          <p:cNvCxnSpPr>
            <a:endCxn id="14" idx="4"/>
          </p:cNvCxnSpPr>
          <p:nvPr/>
        </p:nvCxnSpPr>
        <p:spPr bwMode="auto">
          <a:xfrm flipH="1" flipV="1">
            <a:off x="6745744" y="5396959"/>
            <a:ext cx="868108" cy="314512"/>
          </a:xfrm>
          <a:prstGeom prst="straightConnector1">
            <a:avLst/>
          </a:prstGeom>
          <a:gradFill rotWithShape="0">
            <a:gsLst>
              <a:gs pos="0">
                <a:srgbClr val="FFFFFF"/>
              </a:gs>
              <a:gs pos="100000">
                <a:srgbClr val="CACAC7"/>
              </a:gs>
            </a:gsLst>
            <a:lin ang="5400000" scaled="1"/>
          </a:gradFill>
          <a:ln w="57150"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4" name="テキスト ボックス 22"/>
          <p:cNvSpPr txBox="1"/>
          <p:nvPr/>
        </p:nvSpPr>
        <p:spPr>
          <a:xfrm>
            <a:off x="7148820" y="4941168"/>
            <a:ext cx="877741" cy="646331"/>
          </a:xfrm>
          <a:prstGeom prst="rect">
            <a:avLst/>
          </a:prstGeom>
          <a:noFill/>
        </p:spPr>
        <p:txBody>
          <a:bodyPr wrap="none" rtlCol="0">
            <a:spAutoFit/>
          </a:bodyPr>
          <a:lstStyle/>
          <a:p>
            <a:r>
              <a:rPr kumimoji="1" lang="en-US" altLang="ja-JP" dirty="0" smtClean="0">
                <a:latin typeface="Calibri" panose="020F0502020204030204" pitchFamily="34" charset="0"/>
              </a:rPr>
              <a:t>Privacy</a:t>
            </a:r>
          </a:p>
          <a:p>
            <a:r>
              <a:rPr lang="en-US" altLang="ja-JP" dirty="0" smtClean="0">
                <a:latin typeface="Calibri" panose="020F0502020204030204" pitchFamily="34" charset="0"/>
              </a:rPr>
              <a:t>Control</a:t>
            </a:r>
            <a:endParaRPr kumimoji="1" lang="ja-JP" altLang="en-US" dirty="0">
              <a:latin typeface="Calibri" panose="020F0502020204030204" pitchFamily="34" charset="0"/>
            </a:endParaRPr>
          </a:p>
        </p:txBody>
      </p:sp>
      <p:sp>
        <p:nvSpPr>
          <p:cNvPr id="25" name="テキスト ボックス 53"/>
          <p:cNvSpPr txBox="1"/>
          <p:nvPr/>
        </p:nvSpPr>
        <p:spPr>
          <a:xfrm>
            <a:off x="7956376" y="5066020"/>
            <a:ext cx="1237647" cy="523220"/>
          </a:xfrm>
          <a:prstGeom prst="rect">
            <a:avLst/>
          </a:prstGeom>
          <a:noFill/>
        </p:spPr>
        <p:txBody>
          <a:bodyPr wrap="none" rtlCol="0">
            <a:spAutoFit/>
          </a:bodyPr>
          <a:lstStyle/>
          <a:p>
            <a:r>
              <a:rPr kumimoji="1" lang="en-US" altLang="ja-JP" sz="1400" b="1" dirty="0" smtClean="0">
                <a:latin typeface="Calibri" panose="020F0502020204030204" pitchFamily="34" charset="0"/>
              </a:rPr>
              <a:t>Customer</a:t>
            </a:r>
          </a:p>
          <a:p>
            <a:r>
              <a:rPr lang="en-US" altLang="ja-JP" sz="1400" b="1" dirty="0" smtClean="0">
                <a:latin typeface="Calibri" panose="020F0502020204030204" pitchFamily="34" charset="0"/>
              </a:rPr>
              <a:t>(Data Subject)</a:t>
            </a:r>
            <a:endParaRPr kumimoji="1" lang="ja-JP" altLang="en-US" sz="1400" b="1" dirty="0">
              <a:latin typeface="Calibri" panose="020F0502020204030204" pitchFamily="34" charset="0"/>
            </a:endParaRPr>
          </a:p>
        </p:txBody>
      </p:sp>
      <p:cxnSp>
        <p:nvCxnSpPr>
          <p:cNvPr id="26" name="直線矢印コネクタ 37"/>
          <p:cNvCxnSpPr>
            <a:stCxn id="12" idx="1"/>
          </p:cNvCxnSpPr>
          <p:nvPr/>
        </p:nvCxnSpPr>
        <p:spPr bwMode="auto">
          <a:xfrm flipH="1">
            <a:off x="5553044" y="6035135"/>
            <a:ext cx="1865786" cy="0"/>
          </a:xfrm>
          <a:prstGeom prst="straightConnector1">
            <a:avLst/>
          </a:prstGeom>
          <a:gradFill rotWithShape="0">
            <a:gsLst>
              <a:gs pos="0">
                <a:srgbClr val="FFFFFF"/>
              </a:gs>
              <a:gs pos="100000">
                <a:srgbClr val="CACAC7"/>
              </a:gs>
            </a:gsLst>
            <a:lin ang="5400000" scaled="1"/>
          </a:gradFill>
          <a:ln w="57150" cap="flat" cmpd="sng" algn="ctr">
            <a:solidFill>
              <a:srgbClr val="57564F"/>
            </a:solidFill>
            <a:prstDash val="dash"/>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8" name="テキスト ボックス 53"/>
          <p:cNvSpPr txBox="1"/>
          <p:nvPr/>
        </p:nvSpPr>
        <p:spPr>
          <a:xfrm>
            <a:off x="2843808" y="6361583"/>
            <a:ext cx="1630383" cy="307777"/>
          </a:xfrm>
          <a:prstGeom prst="rect">
            <a:avLst/>
          </a:prstGeom>
          <a:noFill/>
        </p:spPr>
        <p:txBody>
          <a:bodyPr wrap="none" rtlCol="0">
            <a:spAutoFit/>
          </a:bodyPr>
          <a:lstStyle/>
          <a:p>
            <a:r>
              <a:rPr kumimoji="1" lang="en-US" altLang="ja-JP" sz="1400" b="1" dirty="0" smtClean="0">
                <a:latin typeface="Calibri" panose="020F0502020204030204" pitchFamily="34" charset="0"/>
              </a:rPr>
              <a:t>Utility (Data Issuer)</a:t>
            </a:r>
            <a:endParaRPr kumimoji="1" lang="ja-JP" altLang="en-US" sz="1400" b="1" dirty="0">
              <a:latin typeface="Calibri" panose="020F0502020204030204" pitchFamily="34" charset="0"/>
            </a:endParaRPr>
          </a:p>
        </p:txBody>
      </p:sp>
      <p:sp>
        <p:nvSpPr>
          <p:cNvPr id="32"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33"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4</a:t>
            </a:fld>
            <a:endParaRPr lang="ja-JP" altLang="en-US" sz="800" dirty="0"/>
          </a:p>
        </p:txBody>
      </p:sp>
    </p:spTree>
    <p:extLst>
      <p:ext uri="{BB962C8B-B14F-4D97-AF65-F5344CB8AC3E}">
        <p14:creationId xmlns:p14="http://schemas.microsoft.com/office/powerpoint/2010/main" val="102096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action of Electricity usage data for privacy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56992"/>
            <a:ext cx="6459461" cy="2486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755576" y="5157192"/>
            <a:ext cx="3816424" cy="43204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0" name="Rectangle 9"/>
          <p:cNvSpPr/>
          <p:nvPr/>
        </p:nvSpPr>
        <p:spPr bwMode="auto">
          <a:xfrm>
            <a:off x="4427984" y="5131558"/>
            <a:ext cx="3816424" cy="60169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 name="Title 1"/>
          <p:cNvSpPr>
            <a:spLocks noGrp="1"/>
          </p:cNvSpPr>
          <p:nvPr>
            <p:ph type="title"/>
          </p:nvPr>
        </p:nvSpPr>
        <p:spPr/>
        <p:txBody>
          <a:bodyPr/>
          <a:lstStyle/>
          <a:p>
            <a:r>
              <a:rPr lang="en-US" dirty="0" smtClean="0"/>
              <a:t>Customer-centric Data Management</a:t>
            </a:r>
            <a:endParaRPr lang="en-US" dirty="0"/>
          </a:p>
        </p:txBody>
      </p:sp>
      <p:sp>
        <p:nvSpPr>
          <p:cNvPr id="3" name="Content Placeholder 2"/>
          <p:cNvSpPr txBox="1">
            <a:spLocks/>
          </p:cNvSpPr>
          <p:nvPr/>
        </p:nvSpPr>
        <p:spPr>
          <a:xfrm>
            <a:off x="249683" y="764704"/>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endParaRPr lang="en-US" kern="0" dirty="0"/>
          </a:p>
        </p:txBody>
      </p:sp>
      <p:sp>
        <p:nvSpPr>
          <p:cNvPr id="4" name="Content Placeholder 2"/>
          <p:cNvSpPr txBox="1">
            <a:spLocks/>
          </p:cNvSpPr>
          <p:nvPr/>
        </p:nvSpPr>
        <p:spPr>
          <a:xfrm>
            <a:off x="107504" y="836712"/>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r>
              <a:rPr lang="en-US" kern="0" dirty="0" smtClean="0"/>
              <a:t>Limitations</a:t>
            </a:r>
          </a:p>
          <a:p>
            <a:pPr lvl="1"/>
            <a:r>
              <a:rPr lang="en-US" kern="0" dirty="0" smtClean="0"/>
              <a:t>Pre-processing using </a:t>
            </a:r>
            <a:r>
              <a:rPr lang="en-US" kern="0" dirty="0" err="1" smtClean="0"/>
              <a:t>Redactable</a:t>
            </a:r>
            <a:r>
              <a:rPr lang="en-US" kern="0" dirty="0" smtClean="0"/>
              <a:t> Signatures can hide arbitrary portion of data, without invalidating digital signature,  and thereby customers can limit privacy risks.</a:t>
            </a:r>
          </a:p>
          <a:p>
            <a:pPr lvl="1"/>
            <a:r>
              <a:rPr lang="en-US" kern="0" dirty="0" smtClean="0"/>
              <a:t>At the same time, it could lower the capability of data analytics</a:t>
            </a:r>
          </a:p>
          <a:p>
            <a:pPr lvl="2"/>
            <a:r>
              <a:rPr lang="en-US" kern="0" dirty="0" smtClean="0"/>
              <a:t>E.g., disconnected series of data would prohibit application of some popular machine learning techniques, such as  ARIMA</a:t>
            </a:r>
          </a:p>
          <a:p>
            <a:endParaRPr lang="en-US" kern="0" dirty="0" smtClean="0"/>
          </a:p>
          <a:p>
            <a:endParaRPr lang="en-US" kern="0" dirty="0"/>
          </a:p>
          <a:p>
            <a:endParaRPr lang="en-US" kern="0" dirty="0" smtClean="0"/>
          </a:p>
          <a:p>
            <a:endParaRPr lang="en-US" kern="0" dirty="0"/>
          </a:p>
          <a:p>
            <a:endParaRPr lang="en-US" kern="0" dirty="0" smtClean="0"/>
          </a:p>
          <a:p>
            <a:pPr lvl="1"/>
            <a:r>
              <a:rPr lang="en-US" kern="0" dirty="0" smtClean="0"/>
              <a:t>While minimized, disclosed portion may still leak some privacy sensitive information, e.g., by means of NILM</a:t>
            </a:r>
          </a:p>
        </p:txBody>
      </p:sp>
      <p:sp>
        <p:nvSpPr>
          <p:cNvPr id="6"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7"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5</a:t>
            </a:fld>
            <a:endParaRPr lang="ja-JP" altLang="en-US" sz="800" dirty="0"/>
          </a:p>
        </p:txBody>
      </p:sp>
    </p:spTree>
    <p:extLst>
      <p:ext uri="{BB962C8B-B14F-4D97-AF65-F5344CB8AC3E}">
        <p14:creationId xmlns:p14="http://schemas.microsoft.com/office/powerpoint/2010/main" val="291770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Idea of Proposed Mechanism</a:t>
            </a:r>
            <a:endParaRPr lang="en-US" dirty="0"/>
          </a:p>
        </p:txBody>
      </p:sp>
      <p:sp>
        <p:nvSpPr>
          <p:cNvPr id="3" name="Content Placeholder 2"/>
          <p:cNvSpPr txBox="1">
            <a:spLocks/>
          </p:cNvSpPr>
          <p:nvPr/>
        </p:nvSpPr>
        <p:spPr>
          <a:xfrm>
            <a:off x="107504" y="692696"/>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kern="0" dirty="0" smtClean="0"/>
              <a:t>By adding artificial, controlled noises, allow customers to hide details in consumption patterns to enhance privacy</a:t>
            </a:r>
          </a:p>
          <a:p>
            <a:pPr lvl="1"/>
            <a:r>
              <a:rPr lang="en-US" kern="0" dirty="0" smtClean="0"/>
              <a:t>Customers can add arbitrary amount of nose based on the service agreement with service providers, privacy preference, and level of trust on service providers</a:t>
            </a:r>
          </a:p>
          <a:p>
            <a:endParaRPr lang="en-US" kern="0" dirty="0"/>
          </a:p>
          <a:p>
            <a:r>
              <a:rPr lang="en-US" kern="0" dirty="0"/>
              <a:t>At the same time, loose authenticity of noisy data should be verifiable by data </a:t>
            </a:r>
            <a:r>
              <a:rPr lang="en-US" kern="0" dirty="0" smtClean="0"/>
              <a:t>consumers</a:t>
            </a:r>
          </a:p>
          <a:p>
            <a:pPr lvl="1"/>
            <a:r>
              <a:rPr lang="en-US" kern="0" dirty="0" smtClean="0"/>
              <a:t>Original, read energy consumption data was issued by a trustworthy entity (e.g., utility)</a:t>
            </a:r>
          </a:p>
          <a:p>
            <a:pPr lvl="1"/>
            <a:r>
              <a:rPr lang="en-US" kern="0" dirty="0" smtClean="0"/>
              <a:t>Added noise is bounded to the amount claimed by each customer</a:t>
            </a:r>
            <a:endParaRPr lang="en-US" kern="0" dirty="0"/>
          </a:p>
        </p:txBody>
      </p:sp>
      <p:sp>
        <p:nvSpPr>
          <p:cNvPr id="4"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5"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6</a:t>
            </a:fld>
            <a:endParaRPr lang="ja-JP" altLang="en-US" sz="800" dirty="0"/>
          </a:p>
        </p:txBody>
      </p:sp>
    </p:spTree>
    <p:extLst>
      <p:ext uri="{BB962C8B-B14F-4D97-AF65-F5344CB8AC3E}">
        <p14:creationId xmlns:p14="http://schemas.microsoft.com/office/powerpoint/2010/main" val="162564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Idea of Proposed Mechanism</a:t>
            </a:r>
          </a:p>
        </p:txBody>
      </p:sp>
      <p:sp>
        <p:nvSpPr>
          <p:cNvPr id="3" name="Content Placeholder 2"/>
          <p:cNvSpPr txBox="1">
            <a:spLocks/>
          </p:cNvSpPr>
          <p:nvPr/>
        </p:nvSpPr>
        <p:spPr>
          <a:xfrm>
            <a:off x="107504" y="764704"/>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kern="0" dirty="0"/>
              <a:t> E.g., add noise up to 10% of individual </a:t>
            </a:r>
            <a:r>
              <a:rPr lang="en-US" kern="0" dirty="0" smtClean="0"/>
              <a:t>values</a:t>
            </a:r>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smtClean="0"/>
          </a:p>
          <a:p>
            <a:endParaRPr lang="en-US" kern="0" dirty="0"/>
          </a:p>
          <a:p>
            <a:endParaRPr lang="en-US" kern="0" dirty="0"/>
          </a:p>
          <a:p>
            <a:pPr lvl="1"/>
            <a:endParaRPr lang="en-US" kern="0" dirty="0"/>
          </a:p>
          <a:p>
            <a:pPr lvl="1"/>
            <a:r>
              <a:rPr lang="en-US" kern="0" dirty="0"/>
              <a:t>Can hide fluctuation and exact height of peaks in high-usage periods.</a:t>
            </a:r>
          </a:p>
          <a:p>
            <a:pPr lvl="2"/>
            <a:r>
              <a:rPr lang="en-US" kern="0" dirty="0" smtClean="0"/>
              <a:t>Effective </a:t>
            </a:r>
            <a:r>
              <a:rPr lang="en-US" kern="0" dirty="0"/>
              <a:t>to counter NILM attacks, re-identification attacks etc.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6752"/>
            <a:ext cx="6480720" cy="451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6"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7</a:t>
            </a:fld>
            <a:endParaRPr lang="ja-JP" altLang="en-US" sz="800" dirty="0"/>
          </a:p>
        </p:txBody>
      </p:sp>
    </p:spTree>
    <p:extLst>
      <p:ext uri="{BB962C8B-B14F-4D97-AF65-F5344CB8AC3E}">
        <p14:creationId xmlns:p14="http://schemas.microsoft.com/office/powerpoint/2010/main" val="286767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Primitives for Construction</a:t>
            </a:r>
            <a:endParaRPr lang="en-US" dirty="0"/>
          </a:p>
        </p:txBody>
      </p:sp>
      <p:sp>
        <p:nvSpPr>
          <p:cNvPr id="3" name="Content Placeholder 2"/>
          <p:cNvSpPr txBox="1">
            <a:spLocks/>
          </p:cNvSpPr>
          <p:nvPr/>
        </p:nvSpPr>
        <p:spPr>
          <a:xfrm>
            <a:off x="107504" y="764704"/>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kern="0" dirty="0"/>
          </a:p>
        </p:txBody>
      </p:sp>
      <p:sp>
        <p:nvSpPr>
          <p:cNvPr id="4" name="Content Placeholder 2"/>
          <p:cNvSpPr txBox="1">
            <a:spLocks/>
          </p:cNvSpPr>
          <p:nvPr/>
        </p:nvSpPr>
        <p:spPr>
          <a:xfrm>
            <a:off x="259905" y="692696"/>
            <a:ext cx="6544344"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kern="0" dirty="0" smtClean="0"/>
              <a:t>Digital signatures (Integrity and authenticity)</a:t>
            </a:r>
          </a:p>
          <a:p>
            <a:r>
              <a:rPr lang="en-US" kern="0" dirty="0" smtClean="0"/>
              <a:t>Public-key encryption (Confidentiality)</a:t>
            </a:r>
          </a:p>
          <a:p>
            <a:r>
              <a:rPr lang="en-US" kern="0" dirty="0" smtClean="0"/>
              <a:t>Non-interactive Zero-knowledge Proofs</a:t>
            </a:r>
          </a:p>
          <a:p>
            <a:pPr lvl="1"/>
            <a:r>
              <a:rPr lang="en-US" kern="0" dirty="0"/>
              <a:t>Language for NIZK Proof System</a:t>
            </a:r>
            <a:r>
              <a:rPr lang="en-US" kern="0" dirty="0" smtClean="0"/>
              <a:t>:</a:t>
            </a:r>
          </a:p>
          <a:p>
            <a:pPr lvl="1"/>
            <a:endParaRPr lang="en-US" kern="0" dirty="0"/>
          </a:p>
          <a:p>
            <a:pPr lvl="1"/>
            <a:endParaRPr lang="en-US" kern="0" dirty="0" smtClean="0"/>
          </a:p>
          <a:p>
            <a:pPr lvl="1"/>
            <a:endParaRPr lang="en-US" kern="0" dirty="0"/>
          </a:p>
          <a:p>
            <a:pPr lvl="1"/>
            <a:endParaRPr lang="en-US" kern="0" dirty="0" smtClean="0"/>
          </a:p>
          <a:p>
            <a:pPr lvl="1"/>
            <a:endParaRPr lang="en-US" kern="0" dirty="0"/>
          </a:p>
          <a:p>
            <a:pPr lvl="2"/>
            <a:endParaRPr lang="en-US" i="1" kern="0" dirty="0" smtClean="0"/>
          </a:p>
          <a:p>
            <a:pPr lvl="2"/>
            <a:r>
              <a:rPr lang="en-US" i="1" kern="0" dirty="0" smtClean="0"/>
              <a:t>m</a:t>
            </a:r>
            <a:r>
              <a:rPr lang="en-US" kern="0" dirty="0" smtClean="0"/>
              <a:t> </a:t>
            </a:r>
            <a:r>
              <a:rPr lang="en-US" kern="0" dirty="0"/>
              <a:t>is a energy consumption value(s)</a:t>
            </a:r>
          </a:p>
          <a:p>
            <a:pPr lvl="2"/>
            <a:r>
              <a:rPr lang="en-US" i="1" kern="0" dirty="0" smtClean="0"/>
              <a:t>Sig</a:t>
            </a:r>
            <a:r>
              <a:rPr lang="en-US" kern="0" dirty="0" smtClean="0"/>
              <a:t> </a:t>
            </a:r>
            <a:r>
              <a:rPr lang="en-US" kern="0" dirty="0"/>
              <a:t>is utility’s digital signature on it</a:t>
            </a:r>
          </a:p>
          <a:p>
            <a:pPr lvl="2"/>
            <a:r>
              <a:rPr lang="en-US" kern="0" dirty="0"/>
              <a:t>Added noise is bounded by </a:t>
            </a:r>
            <a:r>
              <a:rPr lang="en-US" altLang="ja-JP" kern="0" dirty="0"/>
              <a:t>ε</a:t>
            </a:r>
          </a:p>
          <a:p>
            <a:pPr lvl="2"/>
            <a:r>
              <a:rPr lang="en-US" altLang="ja-JP" i="1" kern="0" dirty="0"/>
              <a:t>e</a:t>
            </a:r>
            <a:r>
              <a:rPr lang="en-US" altLang="ja-JP" kern="0" dirty="0"/>
              <a:t> is </a:t>
            </a:r>
            <a:r>
              <a:rPr lang="en-US" altLang="ja-JP" kern="0" dirty="0" err="1"/>
              <a:t>ciphertext</a:t>
            </a:r>
            <a:r>
              <a:rPr lang="en-US" altLang="ja-JP" kern="0" dirty="0"/>
              <a:t> of a pair of </a:t>
            </a:r>
            <a:r>
              <a:rPr lang="en-US" altLang="ja-JP" i="1" kern="0" dirty="0"/>
              <a:t>m</a:t>
            </a:r>
            <a:r>
              <a:rPr lang="en-US" altLang="ja-JP" kern="0" dirty="0"/>
              <a:t> and </a:t>
            </a:r>
            <a:r>
              <a:rPr lang="en-US" altLang="ja-JP" i="1" kern="0" dirty="0"/>
              <a:t>sig encrypted</a:t>
            </a:r>
            <a:r>
              <a:rPr lang="en-US" altLang="ja-JP" kern="0" dirty="0"/>
              <a:t> with customer’s public key</a:t>
            </a:r>
            <a:endParaRPr lang="en-US" kern="0" dirty="0" smtClean="0"/>
          </a:p>
          <a:p>
            <a:pPr lvl="2"/>
            <a:endParaRPr lang="en-US" kern="0" dirty="0" smtClean="0"/>
          </a:p>
        </p:txBody>
      </p:sp>
      <p:sp>
        <p:nvSpPr>
          <p:cNvPr id="12" name="フッター プレースホルダー 5"/>
          <p:cNvSpPr txBox="1">
            <a:spLocks/>
          </p:cNvSpPr>
          <p:nvPr/>
        </p:nvSpPr>
        <p:spPr bwMode="gray">
          <a:xfrm>
            <a:off x="5075227" y="6683772"/>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14" name="スライド番号プレースホルダー 5"/>
          <p:cNvSpPr txBox="1">
            <a:spLocks/>
          </p:cNvSpPr>
          <p:nvPr/>
        </p:nvSpPr>
        <p:spPr>
          <a:xfrm>
            <a:off x="4300538" y="6680597"/>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8</a:t>
            </a:fld>
            <a:endParaRPr lang="ja-JP" altLang="en-US" sz="8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14342"/>
            <a:ext cx="8795197" cy="196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bwMode="auto">
          <a:xfrm>
            <a:off x="2699792" y="2731490"/>
            <a:ext cx="1296144" cy="648072"/>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8" name="Rectangle 17"/>
          <p:cNvSpPr/>
          <p:nvPr/>
        </p:nvSpPr>
        <p:spPr bwMode="auto">
          <a:xfrm>
            <a:off x="4283968" y="2731490"/>
            <a:ext cx="1728192" cy="648072"/>
          </a:xfrm>
          <a:prstGeom prst="rect">
            <a:avLst/>
          </a:prstGeom>
          <a:noFill/>
          <a:ln w="57150" cap="flat" cmpd="sng" algn="ctr">
            <a:solidFill>
              <a:srgbClr val="9AB7F8"/>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Tree>
    <p:extLst>
      <p:ext uri="{BB962C8B-B14F-4D97-AF65-F5344CB8AC3E}">
        <p14:creationId xmlns:p14="http://schemas.microsoft.com/office/powerpoint/2010/main" val="3536369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Effect transition="in" filter="fade">
                                      <p:cBhvr>
                                        <p:cTn id="13" dur="500"/>
                                        <p:tgtEl>
                                          <p:spTgt spid="4">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fade">
                                      <p:cBhvr>
                                        <p:cTn id="16" dur="500"/>
                                        <p:tgtEl>
                                          <p:spTgt spid="4">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animEffect transition="in" filter="fade">
                                      <p:cBhvr>
                                        <p:cTn id="19" dur="500"/>
                                        <p:tgtEl>
                                          <p:spTgt spid="4">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3" end="13"/>
                                            </p:txEl>
                                          </p:spTgt>
                                        </p:tgtEl>
                                        <p:attrNameLst>
                                          <p:attrName>style.visibility</p:attrName>
                                        </p:attrNameLst>
                                      </p:cBhvr>
                                      <p:to>
                                        <p:strVal val="visible"/>
                                      </p:to>
                                    </p:set>
                                    <p:animEffect transition="in" filter="fade">
                                      <p:cBhvr>
                                        <p:cTn id="22" dur="500"/>
                                        <p:tgtEl>
                                          <p:spTgt spid="4">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ATEFORMAT" val="2"/>
</p:tagLst>
</file>

<file path=ppt/theme/theme1.xml><?xml version="1.0" encoding="utf-8"?>
<a:theme xmlns:a="http://schemas.openxmlformats.org/drawingml/2006/main" name="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presentation_r</Template>
  <TotalTime>5307</TotalTime>
  <Words>1125</Words>
  <Application>Microsoft Office PowerPoint</Application>
  <PresentationFormat>On-screen Show (4:3)</PresentationFormat>
  <Paragraphs>152</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F_Tool_2_JA_R</vt:lpstr>
      <vt:lpstr>Privacy Preserving Disclosure of Authenticated Energy Usage Data</vt:lpstr>
      <vt:lpstr>Background</vt:lpstr>
      <vt:lpstr>Motivation</vt:lpstr>
      <vt:lpstr>Motivation (Related Work)</vt:lpstr>
      <vt:lpstr>Customer-centric Data Management</vt:lpstr>
      <vt:lpstr>Customer-centric Data Management</vt:lpstr>
      <vt:lpstr>High-level Idea of Proposed Mechanism</vt:lpstr>
      <vt:lpstr>High-level Idea of Proposed Mechanism</vt:lpstr>
      <vt:lpstr>Primitives for Construction</vt:lpstr>
      <vt:lpstr>Security Properties</vt:lpstr>
      <vt:lpstr>Protocol Definition</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 practice for energy shortage for Japan after 311 Tsunami</dc:title>
  <dc:creator>takebayashi</dc:creator>
  <cp:lastModifiedBy>Administrator</cp:lastModifiedBy>
  <cp:revision>365</cp:revision>
  <cp:lastPrinted>2013-12-16T06:06:46Z</cp:lastPrinted>
  <dcterms:created xsi:type="dcterms:W3CDTF">2013-11-30T23:55:53Z</dcterms:created>
  <dcterms:modified xsi:type="dcterms:W3CDTF">2014-11-04T12:16:32Z</dcterms:modified>
</cp:coreProperties>
</file>