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326" r:id="rId6"/>
    <p:sldId id="336" r:id="rId7"/>
    <p:sldId id="350" r:id="rId8"/>
    <p:sldId id="337" r:id="rId9"/>
    <p:sldId id="351" r:id="rId10"/>
    <p:sldId id="338" r:id="rId11"/>
    <p:sldId id="368" r:id="rId12"/>
    <p:sldId id="313" r:id="rId13"/>
    <p:sldId id="314" r:id="rId14"/>
    <p:sldId id="315" r:id="rId15"/>
    <p:sldId id="362" r:id="rId16"/>
    <p:sldId id="317" r:id="rId17"/>
    <p:sldId id="318" r:id="rId18"/>
    <p:sldId id="364" r:id="rId19"/>
    <p:sldId id="363" r:id="rId20"/>
    <p:sldId id="36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FF"/>
    <a:srgbClr val="FF0000"/>
    <a:srgbClr val="000000"/>
    <a:srgbClr val="193B65"/>
    <a:srgbClr val="171B67"/>
    <a:srgbClr val="213287"/>
    <a:srgbClr val="1F3A85"/>
    <a:srgbClr val="1A3D68"/>
    <a:srgbClr val="1C4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99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1D142-D427-44FF-B35E-B8AC84C26252}" type="datetimeFigureOut">
              <a:rPr lang="en-SG" smtClean="0"/>
              <a:t>19/11/2016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FC6D2-0C99-47C6-9515-A2F8C865E50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8180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C6D2-0C99-47C6-9515-A2F8C865E506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6083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2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8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4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4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5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1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3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4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oftgrid@adsc.com.sg" TargetMode="External"/><Relationship Id="rId2" Type="http://schemas.openxmlformats.org/officeDocument/2006/relationships/hyperlink" Target="https://www.illinois.adsc.com.sg/softgri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File:Electrical_substation_model_(side-view)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2223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 Active Command Mediation System for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Securing Remote Control Interface of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Electrical Substations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2200" b="1" dirty="0" smtClean="0">
                <a:solidFill>
                  <a:schemeClr val="bg1"/>
                </a:solidFill>
              </a:rPr>
              <a:t>(IEEE </a:t>
            </a:r>
            <a:r>
              <a:rPr lang="en-US" sz="2200" b="1" dirty="0" err="1" smtClean="0">
                <a:solidFill>
                  <a:schemeClr val="bg1"/>
                </a:solidFill>
              </a:rPr>
              <a:t>SmartGridComm</a:t>
            </a:r>
            <a:r>
              <a:rPr lang="en-US" sz="2200" b="1" dirty="0" smtClean="0">
                <a:solidFill>
                  <a:schemeClr val="bg1"/>
                </a:solidFill>
              </a:rPr>
              <a:t> 2016)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7097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i="1" u="sng" dirty="0" smtClean="0"/>
              <a:t>Daisuke Mashima</a:t>
            </a:r>
          </a:p>
          <a:p>
            <a:r>
              <a:rPr lang="en-US" altLang="ja-JP" sz="2400" dirty="0"/>
              <a:t>Prageeth </a:t>
            </a:r>
            <a:r>
              <a:rPr lang="en-US" altLang="ja-JP" sz="2400" dirty="0" smtClean="0"/>
              <a:t>Gunathilaka</a:t>
            </a:r>
          </a:p>
          <a:p>
            <a:r>
              <a:rPr kumimoji="1" lang="en-US" altLang="ja-JP" sz="2400" dirty="0"/>
              <a:t>Binbin </a:t>
            </a:r>
            <a:r>
              <a:rPr kumimoji="1" lang="en-US" altLang="ja-JP" sz="2400" dirty="0" smtClean="0"/>
              <a:t>Chen</a:t>
            </a:r>
            <a:endParaRPr lang="en-US" altLang="ja-JP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314927" y="6300468"/>
            <a:ext cx="8290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Version 2, WGT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21430" y="5567763"/>
            <a:ext cx="6400800" cy="91360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ja-JP" sz="2000" b="1" dirty="0" smtClean="0"/>
              <a:t>Acknowledgment:</a:t>
            </a:r>
          </a:p>
          <a:p>
            <a:pPr algn="just"/>
            <a:r>
              <a:rPr lang="en-US" altLang="ja-JP" sz="2000" dirty="0"/>
              <a:t>The work was in part funded under the Energy Innovation Research </a:t>
            </a:r>
            <a:r>
              <a:rPr lang="en-US" altLang="ja-JP" sz="2000" dirty="0" err="1"/>
              <a:t>Programme</a:t>
            </a:r>
            <a:r>
              <a:rPr lang="en-US" altLang="ja-JP" sz="2000" dirty="0"/>
              <a:t> (EIRP, Award No. NRF2014EWT-EIRP002-040), administrated by the Energy Market Authority (EMA</a:t>
            </a:r>
            <a:r>
              <a:rPr lang="en-US" altLang="ja-JP" sz="2000" dirty="0" smtClean="0"/>
              <a:t>) and </a:t>
            </a:r>
            <a:r>
              <a:rPr lang="en-US" altLang="ja-JP" sz="2000" dirty="0"/>
              <a:t>in part by the research grant for the Human-Centered Cyber-physical Systems </a:t>
            </a:r>
            <a:r>
              <a:rPr lang="en-US" altLang="ja-JP" sz="2000" dirty="0" err="1"/>
              <a:t>Programme</a:t>
            </a:r>
            <a:r>
              <a:rPr lang="en-US" altLang="ja-JP" sz="2000" dirty="0"/>
              <a:t> at the Advanced Digital Sciences Center from Singapore’s Agency for Science, Technology and Research (</a:t>
            </a:r>
            <a:r>
              <a:rPr lang="en-US" altLang="ja-JP" sz="2000" dirty="0" smtClean="0"/>
              <a:t>A*STAR</a:t>
            </a:r>
            <a:r>
              <a:rPr lang="en-US" altLang="ja-JP" sz="2000" dirty="0"/>
              <a:t>). The EIRP is a competitive grant call initiative driven by the Energy Innovation </a:t>
            </a:r>
            <a:r>
              <a:rPr lang="en-US" altLang="ja-JP" sz="2000" dirty="0" err="1"/>
              <a:t>Programme</a:t>
            </a:r>
            <a:r>
              <a:rPr lang="en-US" altLang="ja-JP" sz="2000" dirty="0"/>
              <a:t> Office, and funded by the National Research Foundation (NRF).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29590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918"/>
            <a:ext cx="8229600" cy="1143000"/>
          </a:xfrm>
        </p:spPr>
        <p:txBody>
          <a:bodyPr/>
          <a:lstStyle/>
          <a:p>
            <a:r>
              <a:rPr lang="en-US" dirty="0" smtClean="0"/>
              <a:t>Autonomous Command-delaying</a:t>
            </a:r>
            <a:endParaRPr lang="en-SG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000002" y="1599456"/>
            <a:ext cx="0" cy="43204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440162" y="1599456"/>
            <a:ext cx="0" cy="43204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44218" y="1599456"/>
            <a:ext cx="0" cy="43204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063897" y="1599456"/>
            <a:ext cx="1" cy="23402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702" y="1185065"/>
            <a:ext cx="96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Attacker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9805" y="1230124"/>
            <a:ext cx="126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Proxy 1,…,n</a:t>
            </a:r>
            <a:endParaRPr lang="en-SG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376266" y="1599456"/>
            <a:ext cx="0" cy="43204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55254" y="965825"/>
            <a:ext cx="877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</a:p>
          <a:p>
            <a:r>
              <a:rPr lang="en-US" dirty="0" smtClean="0"/>
              <a:t>Center</a:t>
            </a:r>
            <a:endParaRPr lang="en-SG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808314" y="1599456"/>
            <a:ext cx="0" cy="43204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680522" y="1599456"/>
            <a:ext cx="0" cy="43204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92490" y="127629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IED1</a:t>
            </a:r>
            <a:endParaRPr lang="en-SG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237488" y="1599456"/>
            <a:ext cx="0" cy="43204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49456" y="127629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IED2</a:t>
            </a:r>
            <a:endParaRPr lang="en-SG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760642" y="1599456"/>
            <a:ext cx="0" cy="43204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10710" y="127629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IED3</a:t>
            </a:r>
            <a:endParaRPr lang="en-SG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317608" y="1599456"/>
            <a:ext cx="0" cy="43204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34351" y="127629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IEDn</a:t>
            </a:r>
            <a:endParaRPr lang="en-SG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44218" y="3039616"/>
            <a:ext cx="3240360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980864" y="2103512"/>
            <a:ext cx="1831238" cy="3456384"/>
            <a:chOff x="4225464" y="2636912"/>
            <a:chExt cx="1831238" cy="3456384"/>
          </a:xfrm>
        </p:grpSpPr>
        <p:sp>
          <p:nvSpPr>
            <p:cNvPr id="23" name="Left Brace 22"/>
            <p:cNvSpPr/>
            <p:nvPr/>
          </p:nvSpPr>
          <p:spPr>
            <a:xfrm>
              <a:off x="4517177" y="2636912"/>
              <a:ext cx="152581" cy="371208"/>
            </a:xfrm>
            <a:prstGeom prst="leftBrac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4" name="Left Brace 23"/>
            <p:cNvSpPr/>
            <p:nvPr/>
          </p:nvSpPr>
          <p:spPr>
            <a:xfrm>
              <a:off x="5036237" y="2708920"/>
              <a:ext cx="154814" cy="863222"/>
            </a:xfrm>
            <a:prstGeom prst="leftBrac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5" name="Left Brace 24"/>
            <p:cNvSpPr/>
            <p:nvPr/>
          </p:nvSpPr>
          <p:spPr>
            <a:xfrm>
              <a:off x="5473062" y="2780927"/>
              <a:ext cx="147804" cy="2098721"/>
            </a:xfrm>
            <a:prstGeom prst="leftBrac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6" name="Left Brace 25"/>
            <p:cNvSpPr/>
            <p:nvPr/>
          </p:nvSpPr>
          <p:spPr>
            <a:xfrm>
              <a:off x="5905109" y="2852936"/>
              <a:ext cx="151593" cy="3240360"/>
            </a:xfrm>
            <a:prstGeom prst="leftBrac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25464" y="2689175"/>
              <a:ext cx="459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d</a:t>
              </a:r>
              <a:r>
                <a:rPr lang="en-US" sz="1400" b="1" i="1" dirty="0" smtClean="0"/>
                <a:t>1</a:t>
              </a:r>
              <a:endParaRPr lang="en-SG" sz="1400" b="1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56770" y="2996952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d</a:t>
              </a:r>
              <a:r>
                <a:rPr lang="en-US" sz="1400" b="1" i="1" dirty="0" smtClean="0"/>
                <a:t>2</a:t>
              </a:r>
              <a:endParaRPr lang="en-SG" sz="1400" b="1" i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78244" y="3697287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d</a:t>
              </a:r>
              <a:r>
                <a:rPr lang="en-US" sz="1400" b="1" i="1" dirty="0" smtClean="0"/>
                <a:t>3</a:t>
              </a:r>
              <a:endParaRPr lang="en-SG" sz="1400" b="1" i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07086" y="4315015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d</a:t>
              </a:r>
              <a:r>
                <a:rPr lang="en-US" sz="1400" b="1" i="1" dirty="0" err="1" smtClean="0"/>
                <a:t>n</a:t>
              </a:r>
              <a:endParaRPr lang="en-SG" sz="1400" b="1" i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40162" y="2127895"/>
            <a:ext cx="3384365" cy="335657"/>
            <a:chOff x="4684762" y="2661295"/>
            <a:chExt cx="3384365" cy="335657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4684762" y="2996952"/>
              <a:ext cx="324036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052914" y="2661295"/>
              <a:ext cx="20162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Execute Control</a:t>
              </a:r>
              <a:endParaRPr lang="en-SG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11970" y="3465782"/>
            <a:ext cx="3100132" cy="852624"/>
            <a:chOff x="2956570" y="3156942"/>
            <a:chExt cx="3100132" cy="852624"/>
          </a:xfrm>
        </p:grpSpPr>
        <p:sp>
          <p:nvSpPr>
            <p:cNvPr id="35" name="TextBox 34"/>
            <p:cNvSpPr txBox="1"/>
            <p:nvPr/>
          </p:nvSpPr>
          <p:spPr>
            <a:xfrm>
              <a:off x="2956570" y="3156942"/>
              <a:ext cx="3145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t1</a:t>
              </a:r>
              <a:endParaRPr lang="en-SG" sz="1200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3244602" y="3228950"/>
              <a:ext cx="1425156" cy="0"/>
            </a:xfrm>
            <a:prstGeom prst="straightConnector1">
              <a:avLst/>
            </a:prstGeom>
            <a:ln>
              <a:solidFill>
                <a:srgbClr val="0070C0"/>
              </a:solidFill>
              <a:prstDash val="lg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244602" y="3300958"/>
              <a:ext cx="1944216" cy="486"/>
            </a:xfrm>
            <a:prstGeom prst="straightConnector1">
              <a:avLst/>
            </a:prstGeom>
            <a:ln>
              <a:solidFill>
                <a:srgbClr val="0070C0"/>
              </a:solidFill>
              <a:prstDash val="lg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3244602" y="3366217"/>
              <a:ext cx="2376264" cy="6749"/>
            </a:xfrm>
            <a:prstGeom prst="straightConnector1">
              <a:avLst/>
            </a:prstGeom>
            <a:ln>
              <a:solidFill>
                <a:srgbClr val="0070C0"/>
              </a:solidFill>
              <a:prstDash val="lg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244602" y="3444974"/>
              <a:ext cx="2812100" cy="23793"/>
            </a:xfrm>
            <a:prstGeom prst="straightConnector1">
              <a:avLst/>
            </a:prstGeom>
            <a:ln>
              <a:solidFill>
                <a:srgbClr val="0070C0"/>
              </a:solidFill>
              <a:prstDash val="lg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264606" y="3424791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Attempt </a:t>
              </a:r>
              <a:r>
                <a:rPr lang="en-US" sz="1600" dirty="0" err="1" smtClean="0">
                  <a:solidFill>
                    <a:srgbClr val="0070C0"/>
                  </a:solidFill>
                </a:rPr>
                <a:t>Cancelaltion</a:t>
              </a:r>
              <a:endParaRPr lang="en-SG" sz="1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20534" y="1610936"/>
            <a:ext cx="4087780" cy="708600"/>
            <a:chOff x="1965134" y="2144336"/>
            <a:chExt cx="4087780" cy="708600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2308498" y="2636912"/>
              <a:ext cx="2376264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308498" y="2708920"/>
              <a:ext cx="2880320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308498" y="2780928"/>
              <a:ext cx="3312368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308498" y="2852936"/>
              <a:ext cx="3744416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965134" y="2575937"/>
              <a:ext cx="3145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t0</a:t>
              </a:r>
              <a:endParaRPr lang="en-SG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08498" y="2144336"/>
              <a:ext cx="2208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Send malicious  commands</a:t>
              </a:r>
              <a:endParaRPr lang="en-SG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006824" y="1795735"/>
            <a:ext cx="2799461" cy="546597"/>
            <a:chOff x="3251424" y="2329135"/>
            <a:chExt cx="2799461" cy="546597"/>
          </a:xfrm>
        </p:grpSpPr>
        <p:sp>
          <p:nvSpPr>
            <p:cNvPr id="49" name="TextBox 48"/>
            <p:cNvSpPr txBox="1"/>
            <p:nvPr/>
          </p:nvSpPr>
          <p:spPr>
            <a:xfrm>
              <a:off x="3316581" y="2329135"/>
              <a:ext cx="15684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</a:rPr>
                <a:t>Command </a:t>
              </a:r>
              <a:r>
                <a:rPr lang="en-US" sz="1400" dirty="0" err="1" smtClean="0">
                  <a:solidFill>
                    <a:srgbClr val="0070C0"/>
                  </a:solidFill>
                </a:rPr>
                <a:t>Ack</a:t>
              </a:r>
              <a:endParaRPr lang="en-SG" sz="1400" dirty="0">
                <a:solidFill>
                  <a:srgbClr val="0070C0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H="1">
              <a:off x="3251424" y="2656657"/>
              <a:ext cx="1418334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3251424" y="2723332"/>
              <a:ext cx="1942209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3251424" y="2790007"/>
              <a:ext cx="2370835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3251424" y="2875732"/>
              <a:ext cx="2799461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Explosion 1 53"/>
          <p:cNvSpPr/>
          <p:nvPr/>
        </p:nvSpPr>
        <p:spPr>
          <a:xfrm>
            <a:off x="6181589" y="2023487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5" name="Picture 2" descr="C:\Users\daisuke.m\AppData\Local\Microsoft\Windows\Temporary Internet Files\Content.IE5\3GDA7YT3\blue-signal-ligh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07" y="2319536"/>
            <a:ext cx="1045198" cy="104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Explosion 1 55"/>
          <p:cNvSpPr/>
          <p:nvPr/>
        </p:nvSpPr>
        <p:spPr>
          <a:xfrm>
            <a:off x="6779173" y="2657167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7" name="禁止 56"/>
          <p:cNvSpPr/>
          <p:nvPr/>
        </p:nvSpPr>
        <p:spPr>
          <a:xfrm>
            <a:off x="4517216" y="5279849"/>
            <a:ext cx="435428" cy="451233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8" name="禁止 57"/>
          <p:cNvSpPr/>
          <p:nvPr/>
        </p:nvSpPr>
        <p:spPr>
          <a:xfrm>
            <a:off x="4125398" y="4087144"/>
            <a:ext cx="435428" cy="451233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-478971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77582" y="4488775"/>
            <a:ext cx="3068776" cy="14311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Attack detection system at the control center is assumed.</a:t>
            </a:r>
          </a:p>
          <a:p>
            <a:r>
              <a:rPr lang="en-US" sz="1100" i="1" dirty="0" smtClean="0"/>
              <a:t>E.g., </a:t>
            </a:r>
            <a:r>
              <a:rPr lang="en-SG" sz="1100" i="1" u="sng" dirty="0" smtClean="0"/>
              <a:t>Hui </a:t>
            </a:r>
            <a:r>
              <a:rPr lang="en-SG" sz="1100" i="1" u="sng" dirty="0"/>
              <a:t>Lin</a:t>
            </a:r>
            <a:r>
              <a:rPr lang="en-SG" sz="1100" i="1" dirty="0"/>
              <a:t>, Adam </a:t>
            </a:r>
            <a:r>
              <a:rPr lang="en-SG" sz="1100" i="1" dirty="0" err="1"/>
              <a:t>Slagell</a:t>
            </a:r>
            <a:r>
              <a:rPr lang="en-SG" sz="1100" i="1" dirty="0"/>
              <a:t>, Zbigniew Kalbarczyk, Peter W. Sauer, and Ravishankar K. Iyer, "Runtime Semantic Security Analysis to Detect and Mitigate Control-related Attacks in Power Grids," in IEEE Transactions on Smart </a:t>
            </a:r>
            <a:r>
              <a:rPr lang="en-SG" sz="1100" i="1" dirty="0" smtClean="0"/>
              <a:t>Grid</a:t>
            </a:r>
            <a:r>
              <a:rPr lang="en-US" sz="1100" i="1" dirty="0" smtClean="0"/>
              <a:t>)</a:t>
            </a:r>
            <a:endParaRPr lang="en-SG" sz="11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5845037" y="4741240"/>
            <a:ext cx="306877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number of attack commands executed is reduced, and thereby the resulting impact of attacks is also mitigated.</a:t>
            </a:r>
            <a:endParaRPr lang="en-SG" sz="1100" i="1" dirty="0"/>
          </a:p>
        </p:txBody>
      </p:sp>
    </p:spTree>
    <p:extLst>
      <p:ext uri="{BB962C8B-B14F-4D97-AF65-F5344CB8AC3E}">
        <p14:creationId xmlns:p14="http://schemas.microsoft.com/office/powerpoint/2010/main" val="25262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7" grpId="0" animBg="1"/>
      <p:bldP spid="58" grpId="0" animBg="1"/>
      <p:bldP spid="3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Much Delay Can We Add?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76" y="1353238"/>
            <a:ext cx="6713145" cy="4268958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IEEE PES Guideline</a:t>
            </a:r>
          </a:p>
          <a:p>
            <a:pPr lvl="1"/>
            <a:r>
              <a:rPr lang="en-US" altLang="ja-JP" dirty="0"/>
              <a:t>Communication between an external control center and substation: </a:t>
            </a:r>
            <a:endParaRPr lang="en-US" altLang="ja-JP" dirty="0" smtClean="0"/>
          </a:p>
          <a:p>
            <a:pPr lvl="2"/>
            <a:r>
              <a:rPr lang="en-US" altLang="ja-JP" b="1" dirty="0" smtClean="0">
                <a:solidFill>
                  <a:schemeClr val="accent3"/>
                </a:solidFill>
              </a:rPr>
              <a:t>normally </a:t>
            </a:r>
            <a:r>
              <a:rPr lang="en-US" altLang="ja-JP" b="1" dirty="0">
                <a:solidFill>
                  <a:schemeClr val="accent3"/>
                </a:solidFill>
              </a:rPr>
              <a:t>greater than 100ms</a:t>
            </a:r>
          </a:p>
          <a:p>
            <a:pPr lvl="1"/>
            <a:r>
              <a:rPr kumimoji="1" lang="en-US" altLang="ja-JP" dirty="0"/>
              <a:t>Communication for line sectionalizing: </a:t>
            </a:r>
            <a:endParaRPr kumimoji="1" lang="en-US" altLang="ja-JP" dirty="0" smtClean="0"/>
          </a:p>
          <a:p>
            <a:pPr lvl="2"/>
            <a:r>
              <a:rPr kumimoji="1" lang="en-US" altLang="ja-JP" b="1" dirty="0" smtClean="0">
                <a:solidFill>
                  <a:schemeClr val="accent3"/>
                </a:solidFill>
              </a:rPr>
              <a:t>5 </a:t>
            </a:r>
            <a:r>
              <a:rPr kumimoji="1" lang="en-US" altLang="ja-JP" b="1" dirty="0">
                <a:solidFill>
                  <a:schemeClr val="accent3"/>
                </a:solidFill>
              </a:rPr>
              <a:t>seconds</a:t>
            </a:r>
          </a:p>
          <a:p>
            <a:pPr lvl="1"/>
            <a:r>
              <a:rPr lang="en-US" altLang="ja-JP" dirty="0"/>
              <a:t>Communication for load shedding: </a:t>
            </a:r>
            <a:endParaRPr lang="en-US" altLang="ja-JP" dirty="0" smtClean="0"/>
          </a:p>
          <a:p>
            <a:pPr lvl="2"/>
            <a:r>
              <a:rPr lang="en-US" altLang="ja-JP" b="1" dirty="0" smtClean="0">
                <a:solidFill>
                  <a:schemeClr val="accent3"/>
                </a:solidFill>
              </a:rPr>
              <a:t>10 </a:t>
            </a:r>
            <a:r>
              <a:rPr lang="en-US" altLang="ja-JP" b="1" dirty="0">
                <a:solidFill>
                  <a:schemeClr val="accent3"/>
                </a:solidFill>
              </a:rPr>
              <a:t>seconds</a:t>
            </a:r>
          </a:p>
          <a:p>
            <a:pPr lvl="1"/>
            <a:r>
              <a:rPr kumimoji="1" lang="en-US" altLang="ja-JP" dirty="0"/>
              <a:t>Communication for transfer switching: </a:t>
            </a:r>
            <a:endParaRPr kumimoji="1" lang="en-US" altLang="ja-JP" dirty="0" smtClean="0"/>
          </a:p>
          <a:p>
            <a:pPr lvl="2"/>
            <a:r>
              <a:rPr kumimoji="1" lang="en-US" altLang="ja-JP" b="1" dirty="0" smtClean="0">
                <a:solidFill>
                  <a:schemeClr val="accent3"/>
                </a:solidFill>
              </a:rPr>
              <a:t>1 second</a:t>
            </a:r>
            <a:endParaRPr kumimoji="1" lang="en-US" altLang="ja-JP" b="1" dirty="0">
              <a:solidFill>
                <a:schemeClr val="accent3"/>
              </a:solidFill>
            </a:endParaRP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pic>
        <p:nvPicPr>
          <p:cNvPr id="2051" name="Picture 3" descr="C:\Users\Daisuke\AppData\Local\Microsoft\Windows\Temporary Internet Files\Content.IE5\4S1EMEKD\Dela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41" y="3637661"/>
            <a:ext cx="2405496" cy="198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64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Should Add Delay?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003"/>
            <a:ext cx="8229600" cy="2303337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Option 1: Constant</a:t>
            </a:r>
            <a:r>
              <a:rPr kumimoji="1" lang="en-US" altLang="ja-JP" dirty="0"/>
              <a:t>, long-enough delay</a:t>
            </a:r>
            <a:endParaRPr lang="en-US" altLang="ja-JP" dirty="0"/>
          </a:p>
          <a:p>
            <a:r>
              <a:rPr lang="en-US" altLang="ja-JP" dirty="0" smtClean="0"/>
              <a:t>Option 2: Probabilistically-added </a:t>
            </a:r>
            <a:r>
              <a:rPr lang="en-US" altLang="ja-JP" dirty="0"/>
              <a:t>constant delay</a:t>
            </a:r>
          </a:p>
          <a:p>
            <a:r>
              <a:rPr kumimoji="1" lang="en-US" altLang="ja-JP" dirty="0" smtClean="0"/>
              <a:t>Option 3: Continuously-random </a:t>
            </a:r>
            <a:r>
              <a:rPr kumimoji="1" lang="en-US" altLang="ja-JP" dirty="0"/>
              <a:t>delay</a:t>
            </a:r>
            <a:r>
              <a:rPr kumimoji="1" lang="en-US" altLang="ja-JP" sz="2200" i="1" dirty="0"/>
              <a:t>(Future Work</a:t>
            </a:r>
            <a:r>
              <a:rPr kumimoji="1" lang="en-US" altLang="ja-JP" sz="2200" i="1" dirty="0" smtClean="0"/>
              <a:t>)</a:t>
            </a:r>
            <a:endParaRPr kumimoji="1" lang="en-US" altLang="ja-JP" sz="2200" i="1" dirty="0"/>
          </a:p>
        </p:txBody>
      </p:sp>
      <p:pic>
        <p:nvPicPr>
          <p:cNvPr id="4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268" y="3459738"/>
            <a:ext cx="3649899" cy="23319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04664" y="3612340"/>
            <a:ext cx="331526" cy="180976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733261" y="3449525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Probability of </a:t>
            </a:r>
            <a:r>
              <a:rPr lang="en-US" sz="2400" dirty="0" smtClean="0"/>
              <a:t>successful </a:t>
            </a:r>
            <a:r>
              <a:rPr lang="en-US" sz="2400" dirty="0"/>
              <a:t>mitigation</a:t>
            </a:r>
          </a:p>
          <a:p>
            <a:pPr lvl="1"/>
            <a:r>
              <a:rPr lang="en-US" dirty="0" smtClean="0"/>
              <a:t>- Detection </a:t>
            </a:r>
            <a:r>
              <a:rPr lang="en-US" dirty="0"/>
              <a:t>&amp; Response Time: 620ms</a:t>
            </a:r>
          </a:p>
          <a:p>
            <a:pPr lvl="1"/>
            <a:r>
              <a:rPr lang="en-US" dirty="0" smtClean="0"/>
              <a:t>- Option </a:t>
            </a:r>
            <a:r>
              <a:rPr lang="en-US" dirty="0"/>
              <a:t>2: 75% &amp; </a:t>
            </a:r>
            <a:r>
              <a:rPr lang="en-US" dirty="0" smtClean="0"/>
              <a:t>90% </a:t>
            </a:r>
            <a:r>
              <a:rPr lang="en-US" dirty="0"/>
              <a:t>delay probability</a:t>
            </a:r>
          </a:p>
          <a:p>
            <a:pPr lvl="1"/>
            <a:r>
              <a:rPr lang="en-US" dirty="0" smtClean="0"/>
              <a:t>- Option 3</a:t>
            </a:r>
            <a:r>
              <a:rPr lang="en-US" dirty="0"/>
              <a:t>: Uniform</a:t>
            </a:r>
          </a:p>
          <a:p>
            <a:pPr lvl="1"/>
            <a:r>
              <a:rPr lang="en-US" dirty="0"/>
              <a:t>                   </a:t>
            </a:r>
            <a:r>
              <a:rPr lang="en-US" dirty="0" smtClean="0"/>
              <a:t> Triangular </a:t>
            </a:r>
            <a:r>
              <a:rPr lang="en-US" dirty="0"/>
              <a:t>with peak at     </a:t>
            </a:r>
          </a:p>
          <a:p>
            <a:pPr lvl="1"/>
            <a:r>
              <a:rPr lang="en-US" dirty="0"/>
              <a:t>                   </a:t>
            </a:r>
            <a:r>
              <a:rPr lang="en-US" dirty="0" smtClean="0"/>
              <a:t> delay </a:t>
            </a:r>
            <a:r>
              <a:rPr lang="en-US" dirty="0"/>
              <a:t>upper bound</a:t>
            </a:r>
          </a:p>
          <a:p>
            <a:pPr lvl="1"/>
            <a:r>
              <a:rPr lang="en-US" dirty="0"/>
              <a:t>                   </a:t>
            </a:r>
            <a:r>
              <a:rPr lang="en-US" dirty="0" smtClean="0"/>
              <a:t> Triangular </a:t>
            </a:r>
            <a:r>
              <a:rPr lang="en-US" dirty="0"/>
              <a:t>with peak at 0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for Simulation</a:t>
            </a:r>
            <a:endParaRPr lang="en-SG" dirty="0"/>
          </a:p>
        </p:txBody>
      </p:sp>
      <p:pic>
        <p:nvPicPr>
          <p:cNvPr id="4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24" y="2198914"/>
            <a:ext cx="4008875" cy="29171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" y="1464127"/>
            <a:ext cx="5045529" cy="5143500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err="1"/>
              <a:t>PowerWorld</a:t>
            </a:r>
            <a:r>
              <a:rPr kumimoji="1" lang="en-US" altLang="ja-JP" dirty="0"/>
              <a:t> Simulator</a:t>
            </a:r>
          </a:p>
          <a:p>
            <a:pPr lvl="1"/>
            <a:r>
              <a:rPr lang="en-US" altLang="ja-JP" dirty="0"/>
              <a:t>Transient stability analysis</a:t>
            </a:r>
          </a:p>
          <a:p>
            <a:pPr lvl="1"/>
            <a:r>
              <a:rPr kumimoji="1" lang="en-US" altLang="ja-JP" dirty="0"/>
              <a:t>GSO 37-bus system</a:t>
            </a:r>
          </a:p>
          <a:p>
            <a:pPr lvl="2"/>
            <a:r>
              <a:rPr lang="en-US" altLang="ja-JP" dirty="0"/>
              <a:t>57 transmission lines</a:t>
            </a:r>
            <a:endParaRPr kumimoji="1" lang="en-US" altLang="ja-JP" dirty="0"/>
          </a:p>
          <a:p>
            <a:r>
              <a:rPr kumimoji="1" lang="en-US" altLang="ja-JP" dirty="0" smtClean="0"/>
              <a:t>Simulate </a:t>
            </a:r>
            <a:r>
              <a:rPr kumimoji="1" lang="en-US" altLang="ja-JP" dirty="0"/>
              <a:t>attacks against circuit breakers</a:t>
            </a:r>
          </a:p>
          <a:p>
            <a:pPr lvl="1"/>
            <a:r>
              <a:rPr lang="en-US" altLang="ja-JP" dirty="0"/>
              <a:t>Issue open commands to randomly selected circuit breakers</a:t>
            </a:r>
          </a:p>
          <a:p>
            <a:r>
              <a:rPr lang="en-US" altLang="ja-JP" dirty="0"/>
              <a:t>Metrics of attack impact on power grid</a:t>
            </a:r>
          </a:p>
          <a:p>
            <a:pPr lvl="1"/>
            <a:r>
              <a:rPr kumimoji="1" lang="en-US" altLang="ja-JP" dirty="0"/>
              <a:t>Voltage violation</a:t>
            </a:r>
          </a:p>
          <a:p>
            <a:pPr lvl="1"/>
            <a:r>
              <a:rPr lang="en-US" altLang="ja-JP" dirty="0"/>
              <a:t>Frequency violation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Reduction in </a:t>
            </a:r>
            <a:r>
              <a:rPr kumimoji="1" lang="en-US" altLang="ja-JP" dirty="0" smtClean="0"/>
              <a:t>load (Unserved Load)</a:t>
            </a:r>
            <a:endParaRPr lang="en-SG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34332" y="5116040"/>
            <a:ext cx="2089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37-bus system on </a:t>
            </a:r>
            <a:r>
              <a:rPr kumimoji="1" lang="en-US" altLang="ja-JP" sz="1200" dirty="0" err="1" smtClean="0"/>
              <a:t>PowerWorld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973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SG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9" y="1632561"/>
            <a:ext cx="4568122" cy="2819082"/>
          </a:xfrm>
          <a:prstGeom prst="rect">
            <a:avLst/>
          </a:prstGeom>
        </p:spPr>
      </p:pic>
      <p:pic>
        <p:nvPicPr>
          <p:cNvPr id="6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85" y="1632561"/>
            <a:ext cx="4267287" cy="281908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0555" y="4528557"/>
            <a:ext cx="8785077" cy="1615123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Over 90% mitigation in # of buses with voltage violation and unserved load</a:t>
            </a:r>
          </a:p>
          <a:p>
            <a:r>
              <a:rPr kumimoji="1" lang="en-US" altLang="ja-JP" dirty="0" smtClean="0"/>
              <a:t>Even with practical attack detection accuracy (e.g., 80-90%), the proposed scheme is still expected to offer significant mitigation.</a:t>
            </a:r>
          </a:p>
          <a:p>
            <a:endParaRPr kumimoji="1" lang="en-US" altLang="ja-JP" dirty="0" smtClean="0"/>
          </a:p>
        </p:txBody>
      </p:sp>
      <p:sp>
        <p:nvSpPr>
          <p:cNvPr id="3" name="上下矢印 2"/>
          <p:cNvSpPr/>
          <p:nvPr/>
        </p:nvSpPr>
        <p:spPr>
          <a:xfrm>
            <a:off x="2895600" y="2416015"/>
            <a:ext cx="484632" cy="149134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上下矢印 6"/>
          <p:cNvSpPr/>
          <p:nvPr/>
        </p:nvSpPr>
        <p:spPr>
          <a:xfrm>
            <a:off x="7260766" y="2339814"/>
            <a:ext cx="484632" cy="149134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63550" y="1403960"/>
            <a:ext cx="237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Voltage Violation (20%)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98091" y="1403960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Unserved Load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681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Study of Acceptable Delay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464"/>
            <a:ext cx="8229600" cy="4525963"/>
          </a:xfrm>
        </p:spPr>
        <p:txBody>
          <a:bodyPr/>
          <a:lstStyle/>
          <a:p>
            <a:r>
              <a:rPr lang="en-US" dirty="0" smtClean="0"/>
              <a:t>Simulated a case requiring power shedding</a:t>
            </a:r>
          </a:p>
          <a:p>
            <a:pPr lvl="1"/>
            <a:r>
              <a:rPr lang="en-US" dirty="0" smtClean="0"/>
              <a:t>Significantly increased generation MW of 3 out of 9 generators in 37-bus system</a:t>
            </a:r>
            <a:endParaRPr lang="en-S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13" y="2989368"/>
            <a:ext cx="4700192" cy="295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30494" y="3006464"/>
            <a:ext cx="3068776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Delaying recovery controls up to </a:t>
            </a:r>
            <a:r>
              <a:rPr lang="en-US" sz="2000" b="1" u="sng" dirty="0" smtClean="0">
                <a:solidFill>
                  <a:srgbClr val="FF0000"/>
                </a:solidFill>
              </a:rPr>
              <a:t>5.5 seconds </a:t>
            </a:r>
            <a:r>
              <a:rPr lang="en-US" sz="2000" dirty="0" smtClean="0"/>
              <a:t>did not cause any violation based on WECC criteria.</a:t>
            </a:r>
          </a:p>
          <a:p>
            <a:endParaRPr lang="en-US" sz="2000" dirty="0"/>
          </a:p>
          <a:p>
            <a:r>
              <a:rPr lang="en-US" sz="2000" dirty="0" smtClean="0"/>
              <a:t>Even with tighter criteria (0.2Hz deviation), the recovery can be delayed up to </a:t>
            </a:r>
            <a:r>
              <a:rPr lang="en-US" sz="2000" b="1" u="sng" dirty="0" smtClean="0">
                <a:solidFill>
                  <a:srgbClr val="FF0000"/>
                </a:solidFill>
              </a:rPr>
              <a:t>2 seconds</a:t>
            </a:r>
            <a:r>
              <a:rPr lang="en-US" sz="2000" dirty="0" smtClean="0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41410" y="3006464"/>
            <a:ext cx="2418456" cy="29351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5618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908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Proposed and evaluated active command </a:t>
            </a:r>
            <a:r>
              <a:rPr kumimoji="1" lang="en-US" altLang="ja-JP" dirty="0"/>
              <a:t>mediation approach with autonomous </a:t>
            </a:r>
            <a:r>
              <a:rPr kumimoji="1" lang="en-US" altLang="ja-JP" dirty="0" smtClean="0"/>
              <a:t>command-delaying</a:t>
            </a:r>
          </a:p>
          <a:p>
            <a:pPr lvl="1"/>
            <a:r>
              <a:rPr kumimoji="1" lang="en-US" altLang="ja-JP" dirty="0" smtClean="0"/>
              <a:t>Effectively offers additional layer of security for substations </a:t>
            </a:r>
          </a:p>
          <a:p>
            <a:pPr lvl="1"/>
            <a:r>
              <a:rPr kumimoji="1" lang="en-US" altLang="ja-JP" dirty="0"/>
              <a:t>Can be introduced with minimal change on existing </a:t>
            </a:r>
            <a:r>
              <a:rPr kumimoji="1" lang="en-US" altLang="ja-JP" dirty="0" smtClean="0"/>
              <a:t>infrastructure</a:t>
            </a:r>
          </a:p>
          <a:p>
            <a:pPr lvl="1"/>
            <a:r>
              <a:rPr kumimoji="1" lang="en-US" altLang="ja-JP" dirty="0" smtClean="0"/>
              <a:t>Is compatible with widely-used standards</a:t>
            </a:r>
            <a:endParaRPr kumimoji="1" lang="en-US" altLang="ja-JP" dirty="0"/>
          </a:p>
          <a:p>
            <a:pPr lvl="1"/>
            <a:r>
              <a:rPr kumimoji="1" lang="en-US" altLang="ja-JP" dirty="0" smtClean="0"/>
              <a:t>Can </a:t>
            </a:r>
            <a:r>
              <a:rPr kumimoji="1" lang="en-US" altLang="ja-JP" dirty="0"/>
              <a:t>potentially mitigate the impact of malicious remote control commands by 90</a:t>
            </a:r>
            <a:r>
              <a:rPr kumimoji="1" lang="en-US" altLang="ja-JP" dirty="0" smtClean="0"/>
              <a:t>+%</a:t>
            </a:r>
          </a:p>
          <a:p>
            <a:pPr lvl="1"/>
            <a:endParaRPr kumimoji="1" lang="en-US" altLang="ja-JP" dirty="0"/>
          </a:p>
          <a:p>
            <a:r>
              <a:rPr lang="en-US" altLang="ja-JP" dirty="0" smtClean="0"/>
              <a:t>Future </a:t>
            </a:r>
            <a:r>
              <a:rPr lang="en-US" altLang="ja-JP" dirty="0"/>
              <a:t>Work</a:t>
            </a:r>
          </a:p>
          <a:p>
            <a:pPr lvl="1"/>
            <a:r>
              <a:rPr lang="en-US" altLang="ja-JP" dirty="0"/>
              <a:t>Investigation on other delaying strategies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Context-aware, fully-autonomous </a:t>
            </a:r>
            <a:r>
              <a:rPr kumimoji="1" lang="en-US" altLang="ja-JP" dirty="0"/>
              <a:t>command </a:t>
            </a:r>
            <a:r>
              <a:rPr kumimoji="1" lang="en-US" altLang="ja-JP" dirty="0" smtClean="0"/>
              <a:t>mediation system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5061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532"/>
            <a:ext cx="8229600" cy="1143000"/>
          </a:xfrm>
        </p:spPr>
        <p:txBody>
          <a:bodyPr/>
          <a:lstStyle/>
          <a:p>
            <a:r>
              <a:rPr lang="en-US" dirty="0" smtClean="0"/>
              <a:t>Thank you very much!</a:t>
            </a:r>
            <a:endParaRPr lang="en-SG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60" y="1620601"/>
            <a:ext cx="8888557" cy="29242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Questions?</a:t>
            </a:r>
          </a:p>
          <a:p>
            <a:endParaRPr lang="en-US" dirty="0" smtClean="0"/>
          </a:p>
          <a:p>
            <a:r>
              <a:rPr lang="en-US" dirty="0" smtClean="0"/>
              <a:t>SoftGrid: Software-based Smart Grid Testbed for Evaluating Substation Cybersecurity Solutions</a:t>
            </a:r>
          </a:p>
          <a:p>
            <a:pPr lvl="1"/>
            <a:r>
              <a:rPr lang="en-US" dirty="0" smtClean="0"/>
              <a:t>Companion paper was published at ACM CPS-SPC 2016</a:t>
            </a:r>
          </a:p>
          <a:p>
            <a:pPr lvl="1"/>
            <a:r>
              <a:rPr lang="en-US" dirty="0" smtClean="0"/>
              <a:t>Available as an open-source project under GPL</a:t>
            </a:r>
          </a:p>
          <a:p>
            <a:pPr lvl="2"/>
            <a:r>
              <a:rPr lang="en-US" dirty="0" smtClean="0"/>
              <a:t>Web:  </a:t>
            </a:r>
            <a:r>
              <a:rPr lang="en-US" dirty="0" smtClean="0">
                <a:hlinkClick r:id="rId2"/>
              </a:rPr>
              <a:t>https://www.illinois.adsc.com.sg/softgrid/</a:t>
            </a:r>
            <a:endParaRPr lang="en-US" dirty="0" smtClean="0"/>
          </a:p>
          <a:p>
            <a:pPr lvl="2"/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softgrid@adsc.com.sg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49" y="4211368"/>
            <a:ext cx="3873948" cy="175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5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26028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Motivation: Need for additional layer of security for electrical substations</a:t>
            </a:r>
          </a:p>
          <a:p>
            <a:r>
              <a:rPr kumimoji="1" lang="en-US" altLang="ja-JP" dirty="0" smtClean="0"/>
              <a:t>Related work</a:t>
            </a:r>
          </a:p>
          <a:p>
            <a:r>
              <a:rPr kumimoji="1" lang="en-US" altLang="ja-JP" dirty="0" smtClean="0"/>
              <a:t>Design of Active Command Mediation (A*CMD) framework</a:t>
            </a:r>
          </a:p>
          <a:p>
            <a:r>
              <a:rPr kumimoji="1" lang="en-US" altLang="ja-JP" dirty="0" smtClean="0"/>
              <a:t>Concrete mitigation mechanism on A*CMD</a:t>
            </a:r>
          </a:p>
          <a:p>
            <a:r>
              <a:rPr kumimoji="1" lang="en-US" altLang="ja-JP" dirty="0" smtClean="0"/>
              <a:t>Simulation results</a:t>
            </a:r>
          </a:p>
          <a:p>
            <a:r>
              <a:rPr kumimoji="1" lang="en-US" altLang="ja-JP" dirty="0" smtClean="0"/>
              <a:t>Conclusions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22285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Electrical Substations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6477"/>
            <a:ext cx="8490857" cy="4432049"/>
          </a:xfrm>
        </p:spPr>
        <p:txBody>
          <a:bodyPr>
            <a:normAutofit/>
          </a:bodyPr>
          <a:lstStyle/>
          <a:p>
            <a:r>
              <a:rPr lang="en-SG" sz="2400" dirty="0"/>
              <a:t>A substation is a </a:t>
            </a:r>
            <a:r>
              <a:rPr lang="en-SG" sz="2400" dirty="0" smtClean="0"/>
              <a:t>crucial </a:t>
            </a:r>
            <a:r>
              <a:rPr lang="en-SG" sz="2400" dirty="0"/>
              <a:t>component of an power grid system </a:t>
            </a:r>
            <a:r>
              <a:rPr lang="en-SG" sz="2400" dirty="0" smtClean="0"/>
              <a:t>delivering electricity from </a:t>
            </a:r>
            <a:r>
              <a:rPr lang="en-SG" sz="2400" dirty="0"/>
              <a:t>generation </a:t>
            </a:r>
            <a:r>
              <a:rPr lang="en-SG" sz="2400" dirty="0" smtClean="0"/>
              <a:t>to loads. </a:t>
            </a:r>
          </a:p>
          <a:p>
            <a:pPr lvl="1"/>
            <a:r>
              <a:rPr lang="en-SG" sz="2000" dirty="0" smtClean="0"/>
              <a:t>Voltage transformation, switching, fault isolation, voltage regulation etc.</a:t>
            </a:r>
            <a:r>
              <a:rPr lang="en-SG" sz="2400" dirty="0" smtClean="0"/>
              <a:t> </a:t>
            </a:r>
            <a:endParaRPr lang="en-SG" sz="2400" dirty="0"/>
          </a:p>
          <a:p>
            <a:r>
              <a:rPr lang="en-SG" sz="2400" dirty="0"/>
              <a:t>Between the generating station and consumer, electric power may flow through several substations at different voltage levels.</a:t>
            </a:r>
          </a:p>
          <a:p>
            <a:pPr lvl="1"/>
            <a:r>
              <a:rPr lang="en-SG" sz="2000" dirty="0"/>
              <a:t>Over 10,000 transmission/distribution </a:t>
            </a:r>
            <a:r>
              <a:rPr lang="en-SG" sz="2000" dirty="0" smtClean="0"/>
              <a:t>substations </a:t>
            </a:r>
            <a:r>
              <a:rPr lang="en-SG" sz="2000" dirty="0"/>
              <a:t>in </a:t>
            </a:r>
            <a:r>
              <a:rPr lang="en-SG" sz="2000" dirty="0" smtClean="0"/>
              <a:t>Singapore</a:t>
            </a:r>
            <a:endParaRPr lang="en-SG" sz="2000" dirty="0"/>
          </a:p>
        </p:txBody>
      </p:sp>
      <p:pic>
        <p:nvPicPr>
          <p:cNvPr id="4" name="Picture 3" descr="https://upload.wikimedia.org/wikipedia/commons/thumb/a/a4/Electrical_substation_model_%28side-view%29.PNG/300px-Electrical_substation_model_%28side-view%29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1" y="4519405"/>
            <a:ext cx="5661308" cy="130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598" y="4083113"/>
            <a:ext cx="2438349" cy="182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1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Modernization of Substations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Adoption of standard technologies such as IEC 60870-5-104 and IEC 61850 for remote control and </a:t>
            </a:r>
            <a:r>
              <a:rPr lang="en-US" sz="2400" dirty="0" smtClean="0"/>
              <a:t>automation</a:t>
            </a:r>
            <a:endParaRPr lang="en-US" sz="2400" dirty="0"/>
          </a:p>
        </p:txBody>
      </p:sp>
      <p:pic>
        <p:nvPicPr>
          <p:cNvPr id="5" name="Picture 2" descr="https://lh6.googleusercontent.com/JdMIwE2DxMZ7TFSaRHVb_OolaXBDIDdAgdjEfhH1owAgYIEHK3R3jRvFSOSwol1tuytWeLWIoTmhy9yLooMLr7U9ldIGSjzfk4a7oiSYCIw9nBy1ljuXsk7PmR0XkzRUiQl-Ja3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38" y="2525488"/>
            <a:ext cx="4439515" cy="293472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72653" y="5334497"/>
            <a:ext cx="4394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G" sz="800" dirty="0"/>
          </a:p>
          <a:p>
            <a:r>
              <a:rPr lang="en-SG" sz="800" dirty="0"/>
              <a:t> IEC 61850-90-2 TR: Communication networks and systems for power utility automation – </a:t>
            </a:r>
          </a:p>
          <a:p>
            <a:r>
              <a:rPr lang="en-SG" sz="800" dirty="0"/>
              <a:t>Part 90-2: Using IEC 61850 for the communication between substations and control centres </a:t>
            </a:r>
            <a:r>
              <a:rPr lang="en-SG" sz="800" dirty="0" smtClean="0"/>
              <a:t>- Page 10</a:t>
            </a:r>
            <a:endParaRPr lang="en-SG" sz="800" dirty="0"/>
          </a:p>
          <a:p>
            <a:endParaRPr lang="en-SG" sz="800" dirty="0"/>
          </a:p>
        </p:txBody>
      </p:sp>
    </p:spTree>
    <p:extLst>
      <p:ext uri="{BB962C8B-B14F-4D97-AF65-F5344CB8AC3E}">
        <p14:creationId xmlns:p14="http://schemas.microsoft.com/office/powerpoint/2010/main" val="4173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Control Use Cases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dirty="0"/>
              <a:t>Power shedding</a:t>
            </a:r>
          </a:p>
          <a:p>
            <a:pPr lvl="1"/>
            <a:r>
              <a:rPr lang="en-US" altLang="ja-JP" dirty="0"/>
              <a:t>To handle over generation from renewables, the control center controls the output from the generation and/or makes it offline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Voltage regulation</a:t>
            </a:r>
          </a:p>
          <a:p>
            <a:pPr lvl="1"/>
            <a:r>
              <a:rPr lang="en-US" altLang="ja-JP" dirty="0" smtClean="0"/>
              <a:t>Shunt reactors/capacitors </a:t>
            </a:r>
            <a:r>
              <a:rPr lang="en-US" altLang="ja-JP" dirty="0"/>
              <a:t>are controlled (either on/off or variable </a:t>
            </a:r>
            <a:r>
              <a:rPr lang="en-US" altLang="ja-JP" dirty="0" err="1"/>
              <a:t>setpoints</a:t>
            </a:r>
            <a:r>
              <a:rPr lang="en-US" altLang="ja-JP" dirty="0"/>
              <a:t>) to manage voltages according to the change in loads</a:t>
            </a:r>
          </a:p>
          <a:p>
            <a:pPr lvl="1"/>
            <a:endParaRPr lang="en-US" altLang="ja-JP" dirty="0"/>
          </a:p>
          <a:p>
            <a:r>
              <a:rPr kumimoji="1" lang="en-US" altLang="ja-JP" dirty="0"/>
              <a:t>Topology control</a:t>
            </a:r>
          </a:p>
          <a:p>
            <a:pPr lvl="1"/>
            <a:r>
              <a:rPr lang="en-US" altLang="ja-JP" dirty="0"/>
              <a:t>To optimize generation and transmission cost, power grid topology is changed</a:t>
            </a:r>
            <a:r>
              <a:rPr lang="en-US" altLang="ja-JP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810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Risks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altLang="ja-JP" dirty="0"/>
              <a:t>Attack from network</a:t>
            </a:r>
          </a:p>
          <a:p>
            <a:pPr lvl="1"/>
            <a:r>
              <a:rPr lang="en-US" altLang="ja-JP" dirty="0"/>
              <a:t>Insecure deployment of IEC 60870 and 61850 is vulnerable against man-in-the-middle attacks, replay attacks, etc.</a:t>
            </a:r>
          </a:p>
          <a:p>
            <a:pPr lvl="2"/>
            <a:r>
              <a:rPr lang="en-US" altLang="ja-JP" dirty="0"/>
              <a:t>B. Kang, P. Maynard, K. McLaughlin, S. </a:t>
            </a:r>
            <a:r>
              <a:rPr lang="en-US" altLang="ja-JP" dirty="0" err="1"/>
              <a:t>Sezer</a:t>
            </a:r>
            <a:r>
              <a:rPr lang="en-US" altLang="ja-JP" dirty="0"/>
              <a:t>, F. </a:t>
            </a:r>
            <a:r>
              <a:rPr lang="en-US" altLang="ja-JP" dirty="0" err="1"/>
              <a:t>Andren</a:t>
            </a:r>
            <a:r>
              <a:rPr lang="en-US" altLang="ja-JP" dirty="0"/>
              <a:t>, C. </a:t>
            </a:r>
            <a:r>
              <a:rPr lang="en-US" altLang="ja-JP" dirty="0" err="1"/>
              <a:t>Seitl</a:t>
            </a:r>
            <a:r>
              <a:rPr lang="en-US" altLang="ja-JP" dirty="0"/>
              <a:t>, F. </a:t>
            </a:r>
            <a:r>
              <a:rPr lang="en-US" altLang="ja-JP" dirty="0" err="1"/>
              <a:t>Kupzog</a:t>
            </a:r>
            <a:r>
              <a:rPr lang="en-US" altLang="ja-JP" dirty="0"/>
              <a:t>, and T. </a:t>
            </a:r>
            <a:r>
              <a:rPr lang="en-US" altLang="ja-JP" dirty="0" err="1"/>
              <a:t>Strasser</a:t>
            </a:r>
            <a:r>
              <a:rPr lang="en-US" altLang="ja-JP" dirty="0"/>
              <a:t>. Investigating cyber-physical attacks against </a:t>
            </a:r>
            <a:r>
              <a:rPr lang="en-US" altLang="ja-JP" dirty="0" err="1"/>
              <a:t>iec</a:t>
            </a:r>
            <a:r>
              <a:rPr lang="en-US" altLang="ja-JP" dirty="0"/>
              <a:t> 61850 photovoltaic inverter installations. In Emerging Technologies &amp; Factory Automation (ETFA), 2015 IEEE 20th Conference on, pages 1–8. IEEE, 2015. </a:t>
            </a:r>
          </a:p>
          <a:p>
            <a:pPr lvl="2"/>
            <a:r>
              <a:rPr lang="en-US" altLang="ja-JP" dirty="0"/>
              <a:t>P. Maynard, K. McLaughlin, and B. </a:t>
            </a:r>
            <a:r>
              <a:rPr lang="en-US" altLang="ja-JP" dirty="0" err="1"/>
              <a:t>Haberler</a:t>
            </a:r>
            <a:r>
              <a:rPr lang="en-US" altLang="ja-JP" dirty="0"/>
              <a:t>. Towards understanding man-in-the-middle attacks on </a:t>
            </a:r>
            <a:r>
              <a:rPr lang="en-US" altLang="ja-JP" dirty="0" err="1"/>
              <a:t>iec</a:t>
            </a:r>
            <a:r>
              <a:rPr lang="en-US" altLang="ja-JP" dirty="0"/>
              <a:t> 60870-5-104 </a:t>
            </a:r>
            <a:r>
              <a:rPr lang="en-US" altLang="ja-JP" dirty="0" err="1"/>
              <a:t>scada</a:t>
            </a:r>
            <a:r>
              <a:rPr lang="en-US" altLang="ja-JP" dirty="0"/>
              <a:t> networks. In Proceedings of the 2nd International Symposium on ICS &amp; SCADA Cyber Security Research 2014, pages 30–42. BCS, 2014.</a:t>
            </a:r>
          </a:p>
          <a:p>
            <a:pPr lvl="1"/>
            <a:endParaRPr lang="en-US" altLang="ja-JP" dirty="0"/>
          </a:p>
          <a:p>
            <a:r>
              <a:rPr kumimoji="1" lang="en-US" altLang="ja-JP" dirty="0"/>
              <a:t>Attack from the control center</a:t>
            </a:r>
          </a:p>
          <a:p>
            <a:pPr lvl="1"/>
            <a:r>
              <a:rPr lang="en-US" altLang="ja-JP" dirty="0"/>
              <a:t>Disgruntled insiders</a:t>
            </a:r>
          </a:p>
          <a:p>
            <a:pPr lvl="1"/>
            <a:r>
              <a:rPr lang="en-US" altLang="ja-JP" dirty="0"/>
              <a:t>Malware</a:t>
            </a:r>
          </a:p>
          <a:p>
            <a:pPr lvl="1"/>
            <a:r>
              <a:rPr kumimoji="1" lang="en-US" altLang="ja-JP" dirty="0"/>
              <a:t>Physical / Cyber intruders</a:t>
            </a:r>
            <a:endParaRPr kumimoji="1" lang="ja-JP" altLang="en-US" dirty="0"/>
          </a:p>
          <a:p>
            <a:endParaRPr lang="en-SG" dirty="0"/>
          </a:p>
        </p:txBody>
      </p:sp>
      <p:pic>
        <p:nvPicPr>
          <p:cNvPr id="1026" name="Picture 2" descr="C:\Users\Daisuke\AppData\Local\Microsoft\Windows\Temporary Internet Files\Content.IE5\CVUP2QR1\hack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865" y="4108933"/>
            <a:ext cx="2949575" cy="182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55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Are Real!</a:t>
            </a:r>
            <a:endParaRPr lang="en-SG" dirty="0"/>
          </a:p>
        </p:txBody>
      </p:sp>
      <p:sp>
        <p:nvSpPr>
          <p:cNvPr id="5" name="Rectangle 4"/>
          <p:cNvSpPr/>
          <p:nvPr/>
        </p:nvSpPr>
        <p:spPr>
          <a:xfrm>
            <a:off x="2609001" y="4889101"/>
            <a:ext cx="84951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http://theconversation.com/cyberattack-on-ukraine-grid-heres-how-it-worked-and-perhaps-why-it-was-done-52802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1756388"/>
            <a:ext cx="7564220" cy="268498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72418" y="150432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000" dirty="0"/>
              <a:t>http://realtimeacs.com/wp-content/downloads/pdfs/House-Hearing-10-17-Final.pdf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47" y="1941570"/>
            <a:ext cx="5814026" cy="293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80896" y="5151650"/>
            <a:ext cx="9084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i="1" dirty="0" smtClean="0">
                <a:solidFill>
                  <a:srgbClr val="FF0000"/>
                </a:solidFill>
              </a:rPr>
              <a:t>Traditional trust assumption on the control center is no longer valid.</a:t>
            </a:r>
          </a:p>
          <a:p>
            <a:pPr algn="ctr"/>
            <a:r>
              <a:rPr kumimoji="1" lang="en-US" altLang="ja-JP" sz="2000" b="1" i="1" dirty="0" smtClean="0">
                <a:solidFill>
                  <a:srgbClr val="FF0000"/>
                </a:solidFill>
              </a:rPr>
              <a:t>We need additional layer(s) of security to minimize physical impact of cyber attacks!</a:t>
            </a:r>
            <a:endParaRPr kumimoji="1" lang="ja-JP" alt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35744"/>
            <a:ext cx="8404789" cy="439468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Firewall, IDS, Anti-virus, user authentication, access control etc.</a:t>
            </a:r>
          </a:p>
          <a:p>
            <a:pPr lvl="1"/>
            <a:r>
              <a:rPr lang="en-US" dirty="0" smtClean="0"/>
              <a:t>Once the control center becomes malicious, many of these are not fully effective.</a:t>
            </a:r>
          </a:p>
          <a:p>
            <a:pPr lvl="1"/>
            <a:r>
              <a:rPr lang="en-US" dirty="0" smtClean="0"/>
              <a:t>Our work is intended to be complementary to these measures.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Runtime semantic security analysis by Lin et al. [TSG2016]</a:t>
            </a:r>
          </a:p>
          <a:p>
            <a:pPr lvl="1"/>
            <a:r>
              <a:rPr lang="en-US" dirty="0" smtClean="0"/>
              <a:t>Shares threat model</a:t>
            </a:r>
          </a:p>
          <a:p>
            <a:pPr lvl="1"/>
            <a:r>
              <a:rPr lang="en-US" dirty="0" smtClean="0"/>
              <a:t>Evaluate outcome of control commands in a centralized manner to detect attacks</a:t>
            </a:r>
          </a:p>
          <a:p>
            <a:pPr lvl="1"/>
            <a:r>
              <a:rPr lang="en-US" dirty="0" smtClean="0"/>
              <a:t>They chose command-reversing approach, which may not be always suitable.</a:t>
            </a:r>
          </a:p>
          <a:p>
            <a:pPr lvl="1"/>
            <a:r>
              <a:rPr lang="en-US" dirty="0" smtClean="0"/>
              <a:t>Our scheme can be used with their attack detection system.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5337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Command Mediation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545770"/>
            <a:ext cx="5080000" cy="4525963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/>
              <a:t>Add additional-layer of security for securing remote control interface of substation</a:t>
            </a:r>
          </a:p>
          <a:p>
            <a:pPr lvl="1"/>
            <a:r>
              <a:rPr lang="en-US" altLang="ja-JP" dirty="0"/>
              <a:t>Inspect and “pre-process” incoming remote control </a:t>
            </a:r>
            <a:r>
              <a:rPr lang="en-US" altLang="ja-JP" dirty="0" smtClean="0"/>
              <a:t>commands</a:t>
            </a:r>
          </a:p>
          <a:p>
            <a:pPr lvl="2"/>
            <a:r>
              <a:rPr lang="en-US" altLang="ja-JP" dirty="0" smtClean="0"/>
              <a:t>Should work autonomously</a:t>
            </a:r>
            <a:endParaRPr lang="en-US" altLang="ja-JP" dirty="0"/>
          </a:p>
          <a:p>
            <a:pPr lvl="1"/>
            <a:r>
              <a:rPr lang="en-US" altLang="ja-JP" dirty="0" smtClean="0"/>
              <a:t>Can </a:t>
            </a:r>
            <a:r>
              <a:rPr lang="en-US" altLang="ja-JP" dirty="0"/>
              <a:t>not be </a:t>
            </a:r>
            <a:r>
              <a:rPr lang="en-US" altLang="ja-JP" dirty="0" smtClean="0"/>
              <a:t>bypassed</a:t>
            </a:r>
          </a:p>
          <a:p>
            <a:pPr lvl="1"/>
            <a:r>
              <a:rPr lang="en-US" altLang="ja-JP" dirty="0" smtClean="0"/>
              <a:t>Minimal dependency on external systems</a:t>
            </a:r>
            <a:endParaRPr lang="en-US" altLang="ja-JP" dirty="0"/>
          </a:p>
          <a:p>
            <a:r>
              <a:rPr lang="en-US" altLang="ja-JP" dirty="0"/>
              <a:t>Practically-deployable solution</a:t>
            </a:r>
          </a:p>
          <a:p>
            <a:pPr lvl="1"/>
            <a:r>
              <a:rPr lang="en-US" altLang="ja-JP" dirty="0"/>
              <a:t>Require minimal change on existing infrastructure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Add minimal </a:t>
            </a:r>
            <a:r>
              <a:rPr lang="en-US" altLang="ja-JP" dirty="0"/>
              <a:t>overheads</a:t>
            </a:r>
            <a:endParaRPr kumimoji="1" lang="ja-JP" altLang="en-US" dirty="0"/>
          </a:p>
          <a:p>
            <a:endParaRPr lang="en-SG" dirty="0"/>
          </a:p>
        </p:txBody>
      </p:sp>
      <p:pic>
        <p:nvPicPr>
          <p:cNvPr id="4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75" y="1742440"/>
            <a:ext cx="3959892" cy="344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2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60995AC71ECE4DA7981458E8B3DF28" ma:contentTypeVersion="0" ma:contentTypeDescription="Create a new document." ma:contentTypeScope="" ma:versionID="6b4eeac6af5ba3bcd18d45737023038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914c7473bc07f894c77255d4a6aebc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 (system field)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FB22CF-CF66-4F0E-85ED-D6EBB1ADB2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D11FC8-E688-47B9-BE3D-081F7D855B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284F374-1B11-4840-9114-C6062F151EE7}">
  <ds:schemaRefs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1040</Words>
  <Application>Microsoft Office PowerPoint</Application>
  <PresentationFormat>On-screen Show (4:3)</PresentationFormat>
  <Paragraphs>154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An Active Command Mediation System for Securing Remote Control Interface of Electrical Substations (IEEE SmartGridComm 2016)</vt:lpstr>
      <vt:lpstr>Outline</vt:lpstr>
      <vt:lpstr>Electrical Substations</vt:lpstr>
      <vt:lpstr>Modernization of Substations</vt:lpstr>
      <vt:lpstr>Remote Control Use Cases</vt:lpstr>
      <vt:lpstr>Security Risks</vt:lpstr>
      <vt:lpstr>Threats Are Real!</vt:lpstr>
      <vt:lpstr>Related Work</vt:lpstr>
      <vt:lpstr>Active Command Mediation</vt:lpstr>
      <vt:lpstr>Autonomous Command-delaying</vt:lpstr>
      <vt:lpstr>How Much Delay Can We Add?</vt:lpstr>
      <vt:lpstr>How Should Add Delay?</vt:lpstr>
      <vt:lpstr>Setup for Simulation</vt:lpstr>
      <vt:lpstr>Simulation Results</vt:lpstr>
      <vt:lpstr>Preliminary Study of Acceptable Delay</vt:lpstr>
      <vt:lpstr>Conclusions</vt:lpstr>
      <vt:lpstr>Thank you very much!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Martin</dc:creator>
  <cp:lastModifiedBy>Daisuke</cp:lastModifiedBy>
  <cp:revision>230</cp:revision>
  <dcterms:created xsi:type="dcterms:W3CDTF">2013-10-30T05:19:37Z</dcterms:created>
  <dcterms:modified xsi:type="dcterms:W3CDTF">2016-11-19T10:31:39Z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0x0101005160995AC71ECE4DA7981458E8B3DF28</vt:lpwstr>
  </property>
</Properties>
</file>