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58" r:id="rId7"/>
    <p:sldId id="265" r:id="rId8"/>
    <p:sldId id="259" r:id="rId9"/>
    <p:sldId id="260" r:id="rId10"/>
    <p:sldId id="266" r:id="rId11"/>
    <p:sldId id="267" r:id="rId12"/>
    <p:sldId id="261" r:id="rId13"/>
    <p:sldId id="262" r:id="rId14"/>
    <p:sldId id="268" r:id="rId15"/>
    <p:sldId id="270" r:id="rId16"/>
    <p:sldId id="269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8" autoAdjust="0"/>
    <p:restoredTop sz="94703"/>
  </p:normalViewPr>
  <p:slideViewPr>
    <p:cSldViewPr snapToGrid="0" snapToObjects="1">
      <p:cViewPr varScale="1">
        <p:scale>
          <a:sx n="80" d="100"/>
          <a:sy n="80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hima.us/daisuke/files/adsc-hiring.pdf" TargetMode="External"/><Relationship Id="rId2" Type="http://schemas.openxmlformats.org/officeDocument/2006/relationships/hyperlink" Target="mailto:daisuke.m@adsc-create.edu.s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9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SG" dirty="0" smtClean="0">
                <a:solidFill>
                  <a:schemeClr val="bg1"/>
                </a:solidFill>
              </a:rPr>
              <a:t>Securing Substations through Command Authentication </a:t>
            </a:r>
            <a:br>
              <a:rPr lang="en-SG" dirty="0" smtClean="0">
                <a:solidFill>
                  <a:schemeClr val="bg1"/>
                </a:solidFill>
              </a:rPr>
            </a:br>
            <a:r>
              <a:rPr lang="en-SG" dirty="0" smtClean="0">
                <a:solidFill>
                  <a:schemeClr val="bg1"/>
                </a:solidFill>
              </a:rPr>
              <a:t>Using On-the-fly Simulation of Power System Dynamics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627" y="4306986"/>
            <a:ext cx="8092035" cy="17526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Daisuke Mashima</a:t>
            </a:r>
            <a:r>
              <a:rPr lang="en-US" sz="2400" dirty="0" smtClean="0"/>
              <a:t>, Binbin Chen, Toby Zhou </a:t>
            </a:r>
            <a:r>
              <a:rPr lang="en-US" sz="2400" i="1" dirty="0" smtClean="0"/>
              <a:t>(ADSC)</a:t>
            </a:r>
          </a:p>
          <a:p>
            <a:r>
              <a:rPr lang="en-US" sz="2400" dirty="0" smtClean="0"/>
              <a:t>Ramkumar Rajendran and Biplab </a:t>
            </a:r>
            <a:r>
              <a:rPr lang="en-US" sz="2400" dirty="0" smtClean="0"/>
              <a:t>Sikdar</a:t>
            </a:r>
          </a:p>
          <a:p>
            <a:r>
              <a:rPr lang="en-US" sz="24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smtClean="0"/>
              <a:t>Nationa</a:t>
            </a:r>
            <a:r>
              <a:rPr lang="en-US" sz="2400" i="1" dirty="0" smtClean="0"/>
              <a:t>l University of Singapore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32807" y="5887352"/>
            <a:ext cx="661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>
                <a:solidFill>
                  <a:srgbClr val="FFFF00"/>
                </a:solidFill>
              </a:rPr>
              <a:t>This research is supported in part by the National Research Foundation, Prime Minister's Office, Singapore under the Energy Programme and administrated by the Energy Market Authority (EP Award No. NRF2014EWT-EIRP002-040) and is also partly supported by the National Research Foundation, Prime Minister’s Office, Singapore under its Campus for Research Excellence and Technological Enterprise (CREATE) programme.</a:t>
            </a:r>
          </a:p>
        </p:txBody>
      </p:sp>
    </p:spTree>
    <p:extLst>
      <p:ext uri="{BB962C8B-B14F-4D97-AF65-F5344CB8AC3E}">
        <p14:creationId xmlns:p14="http://schemas.microsoft.com/office/powerpoint/2010/main" val="29590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/ Negatives</a:t>
            </a:r>
            <a:endParaRPr lang="en-S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38" y="1149896"/>
            <a:ext cx="3403133" cy="25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98" y="3892435"/>
            <a:ext cx="4214902" cy="195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0785" y="1230816"/>
            <a:ext cx="4620553" cy="47572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N-1 generator-loss contingencies, define legitimate recovery commands</a:t>
            </a:r>
          </a:p>
          <a:p>
            <a:r>
              <a:rPr lang="en-US" dirty="0" smtClean="0"/>
              <a:t>Execute command authentication to evaluate false positive</a:t>
            </a:r>
          </a:p>
          <a:p>
            <a:r>
              <a:rPr lang="en-US" b="1" dirty="0" smtClean="0"/>
              <a:t>No false positive was observed</a:t>
            </a:r>
          </a:p>
          <a:p>
            <a:r>
              <a:rPr lang="en-US" dirty="0" smtClean="0"/>
              <a:t>False negative may occur </a:t>
            </a:r>
            <a:r>
              <a:rPr lang="en-US" b="1" dirty="0" smtClean="0"/>
              <a:t>when malicious commands does not make the situation worse</a:t>
            </a:r>
            <a:r>
              <a:rPr lang="en-US" dirty="0" smtClean="0"/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10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with Steady-state based Approach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9637" y="1486912"/>
            <a:ext cx="4333284" cy="4533563"/>
          </a:xfrm>
        </p:spPr>
        <p:txBody>
          <a:bodyPr>
            <a:normAutofit fontScale="77500" lnSpcReduction="20000"/>
          </a:bodyPr>
          <a:lstStyle/>
          <a:p>
            <a:r>
              <a:rPr lang="en-SG" altLang="ja-JP" dirty="0" smtClean="0"/>
              <a:t>Assume </a:t>
            </a:r>
            <a:r>
              <a:rPr lang="en-SG" altLang="ja-JP" dirty="0"/>
              <a:t>the load shedding controls listed </a:t>
            </a:r>
            <a:r>
              <a:rPr lang="en-SG" altLang="ja-JP" dirty="0" smtClean="0"/>
              <a:t>in the table are </a:t>
            </a:r>
            <a:r>
              <a:rPr lang="en-SG" altLang="ja-JP" dirty="0"/>
              <a:t>the </a:t>
            </a:r>
            <a:r>
              <a:rPr lang="en-SG" altLang="ja-JP" dirty="0" smtClean="0"/>
              <a:t>legitimate</a:t>
            </a:r>
          </a:p>
          <a:p>
            <a:r>
              <a:rPr lang="en-SG" altLang="ja-JP" dirty="0" smtClean="0"/>
              <a:t>Randomly </a:t>
            </a:r>
            <a:r>
              <a:rPr lang="en-SG" altLang="ja-JP" dirty="0"/>
              <a:t>injected other control commands </a:t>
            </a:r>
            <a:r>
              <a:rPr lang="en-SG" altLang="ja-JP" dirty="0" smtClean="0"/>
              <a:t>(e.g., commands </a:t>
            </a:r>
            <a:r>
              <a:rPr lang="en-SG" altLang="ja-JP" dirty="0"/>
              <a:t>to open irrelevant circuit breakers and transformers</a:t>
            </a:r>
            <a:r>
              <a:rPr lang="en-SG" altLang="ja-JP" dirty="0" smtClean="0"/>
              <a:t>)</a:t>
            </a:r>
          </a:p>
          <a:p>
            <a:pPr lvl="1"/>
            <a:r>
              <a:rPr lang="en-US" altLang="ja-JP" dirty="0" smtClean="0"/>
              <a:t>Considered as malicious / anomalous control commands</a:t>
            </a:r>
            <a:endParaRPr lang="en-SG" altLang="ja-JP" dirty="0" smtClean="0"/>
          </a:p>
          <a:p>
            <a:r>
              <a:rPr lang="en-SG" altLang="ja-JP" dirty="0" smtClean="0"/>
              <a:t>Evaluated </a:t>
            </a:r>
            <a:r>
              <a:rPr lang="en-SG" altLang="ja-JP" dirty="0"/>
              <a:t>whether they are </a:t>
            </a:r>
            <a:r>
              <a:rPr lang="en-SG" altLang="ja-JP" dirty="0" smtClean="0"/>
              <a:t>flagged by each scheme</a:t>
            </a:r>
            <a:endParaRPr lang="en-SG" altLang="ja-JP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43" y="3118548"/>
            <a:ext cx="425995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06" y="1206722"/>
            <a:ext cx="2512578" cy="191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Measurements </a:t>
            </a:r>
            <a:br>
              <a:rPr lang="en-US" dirty="0" smtClean="0"/>
            </a:br>
            <a:r>
              <a:rPr lang="en-US" dirty="0" smtClean="0"/>
              <a:t>with Larger Power Grid Model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41" y="2017879"/>
            <a:ext cx="4621103" cy="293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3" y="1440498"/>
            <a:ext cx="2490842" cy="18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8" y="3286379"/>
            <a:ext cx="2801243" cy="266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Use of power system dynamics simulation can be a good addition for securing remote control infrastructure of smart grid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Longer latency should be taken care of for practical operation (Integration to A*CMD was discussed).</a:t>
            </a:r>
            <a:endParaRPr kumimoji="1" lang="en-US" altLang="ja-JP" dirty="0" smtClean="0"/>
          </a:p>
          <a:p>
            <a:r>
              <a:rPr kumimoji="1" lang="en-US" altLang="ja-JP" dirty="0" smtClean="0"/>
              <a:t>Latency required can be </a:t>
            </a:r>
            <a:r>
              <a:rPr kumimoji="1" lang="en-US" altLang="ja-JP" dirty="0" smtClean="0"/>
              <a:t>too long </a:t>
            </a:r>
            <a:r>
              <a:rPr kumimoji="1" lang="en-US" altLang="ja-JP" dirty="0" smtClean="0"/>
              <a:t>depending on model size and complexity. Exploring tradeoff between simulation fidelity and performance is an interesting future work.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5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 very much!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1535464"/>
            <a:ext cx="8808720" cy="45259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Questions?</a:t>
            </a:r>
          </a:p>
          <a:p>
            <a:pPr lvl="1"/>
            <a:r>
              <a:rPr lang="en-US" i="1" dirty="0"/>
              <a:t>Email: </a:t>
            </a:r>
            <a:r>
              <a:rPr lang="en-US" i="1" dirty="0">
                <a:hlinkClick r:id="rId2"/>
              </a:rPr>
              <a:t>daisuke.m@adsc-create.edu.sg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We are hiring full-time researchers for the government-funded smart grid security &amp; resilience research projects in Singapore.</a:t>
            </a:r>
          </a:p>
          <a:p>
            <a:pPr lvl="1"/>
            <a:r>
              <a:rPr lang="en-US" i="1" dirty="0" smtClean="0"/>
              <a:t>For details, please feel free to contact me or refer to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hlinkClick r:id="rId3"/>
              </a:rPr>
              <a:t>http://www.mashima.us/daisuke/files/adsc-hiring.pdf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65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Cybersecurity Incidents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685648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 smtClean="0"/>
              <a:t>Ukraine attack in 2015</a:t>
            </a:r>
          </a:p>
          <a:p>
            <a:pPr lvl="1"/>
            <a:r>
              <a:rPr lang="en-US" sz="3100" dirty="0" smtClean="0"/>
              <a:t>Control center was hacked</a:t>
            </a:r>
          </a:p>
          <a:p>
            <a:pPr marL="457200" lvl="1" indent="0">
              <a:buNone/>
            </a:pPr>
            <a:r>
              <a:rPr lang="en-US" sz="3100" dirty="0" smtClean="0"/>
              <a:t>    and became </a:t>
            </a:r>
            <a:r>
              <a:rPr lang="en-US" sz="3100" dirty="0" smtClean="0"/>
              <a:t>malicious</a:t>
            </a:r>
            <a:endParaRPr lang="en-US" sz="3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900" dirty="0" err="1" smtClean="0"/>
              <a:t>CrashOverride</a:t>
            </a:r>
            <a:r>
              <a:rPr lang="en-US" sz="3900" dirty="0" smtClean="0"/>
              <a:t> (</a:t>
            </a:r>
            <a:r>
              <a:rPr lang="en-US" sz="3900" dirty="0" err="1" smtClean="0"/>
              <a:t>Industroyer</a:t>
            </a:r>
            <a:r>
              <a:rPr lang="en-US" sz="3900" dirty="0" smtClean="0"/>
              <a:t>)</a:t>
            </a:r>
          </a:p>
          <a:p>
            <a:pPr lvl="1"/>
            <a:r>
              <a:rPr lang="en-US" sz="3100" dirty="0"/>
              <a:t>Reported that it was used in Ukraine attack in 2016</a:t>
            </a:r>
          </a:p>
          <a:p>
            <a:pPr lvl="1"/>
            <a:r>
              <a:rPr lang="en-US" sz="3100" dirty="0"/>
              <a:t>Abuses widely-used ICS protocols, including IEC 104 and IEC 61850</a:t>
            </a:r>
            <a:endParaRPr lang="en-SG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60" y="1622047"/>
            <a:ext cx="4247939" cy="236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5679" y="3984316"/>
            <a:ext cx="3256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n-US" sz="1100" dirty="0"/>
              <a:t>https://www.youtube.com/watch?v=8ThgK1WXUgk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426161"/>
            <a:ext cx="1540774" cy="15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Command Authentication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74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Validate legitimacy of incoming control commands based on power grid status and context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Complementary to existing security solutions:</a:t>
            </a:r>
          </a:p>
          <a:p>
            <a:pPr lvl="1"/>
            <a:r>
              <a:rPr lang="en-US" dirty="0" smtClean="0"/>
              <a:t>Industrial firewall, data diode</a:t>
            </a:r>
          </a:p>
          <a:p>
            <a:pPr lvl="1"/>
            <a:r>
              <a:rPr lang="en-US" dirty="0" smtClean="0"/>
              <a:t>Intrusion / anomaly detection</a:t>
            </a:r>
          </a:p>
          <a:p>
            <a:pPr lvl="1"/>
            <a:r>
              <a:rPr lang="en-US" dirty="0" smtClean="0"/>
              <a:t>TLS (IEC 62351)</a:t>
            </a:r>
          </a:p>
          <a:p>
            <a:pPr lvl="1"/>
            <a:r>
              <a:rPr lang="en-US" dirty="0" smtClean="0"/>
              <a:t>Security measures at control center (user authentication, access control, anti-virus, etc.)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522"/>
            <a:ext cx="8229600" cy="4525963"/>
          </a:xfrm>
        </p:spPr>
        <p:txBody>
          <a:bodyPr/>
          <a:lstStyle/>
          <a:p>
            <a:r>
              <a:rPr lang="en-US" dirty="0" smtClean="0"/>
              <a:t>Centralized approach</a:t>
            </a:r>
          </a:p>
          <a:p>
            <a:pPr lvl="1"/>
            <a:r>
              <a:rPr lang="en-SG" sz="2000" dirty="0"/>
              <a:t>Hui Lin, Adam </a:t>
            </a:r>
            <a:r>
              <a:rPr lang="en-SG" sz="2000" dirty="0" err="1"/>
              <a:t>Slagell</a:t>
            </a:r>
            <a:r>
              <a:rPr lang="en-SG" sz="2000" dirty="0"/>
              <a:t>, Zbigniew Kalbarczyk, Peter W. Sauer, and Ravishankar K. Iyer, Runtime Semantic Security Analysis to Detect and Mitigate Control-related Attacks in Power Grids, in IEEE Transactions on Smart </a:t>
            </a:r>
            <a:r>
              <a:rPr lang="en-SG" sz="2000" dirty="0" smtClean="0"/>
              <a:t>Grid</a:t>
            </a:r>
          </a:p>
          <a:p>
            <a:pPr lvl="1"/>
            <a:r>
              <a:rPr lang="en-SG" sz="2000" dirty="0"/>
              <a:t>D. Mashima, P. Gunathilaka, and B. Chen, “Artificial command delaying for secure substation remote control: Design and implementation,” to appear in IEEE Transactions on Smart Grid.</a:t>
            </a:r>
            <a:endParaRPr lang="en-US" sz="2000" dirty="0" smtClean="0"/>
          </a:p>
          <a:p>
            <a:r>
              <a:rPr lang="en-US" dirty="0" smtClean="0"/>
              <a:t>Decentralized </a:t>
            </a:r>
            <a:r>
              <a:rPr lang="en-US" dirty="0" smtClean="0"/>
              <a:t>approach</a:t>
            </a:r>
          </a:p>
          <a:p>
            <a:pPr lvl="1"/>
            <a:r>
              <a:rPr lang="en-SG" sz="2000" dirty="0"/>
              <a:t>S. </a:t>
            </a:r>
            <a:r>
              <a:rPr lang="en-SG" sz="2000" dirty="0" err="1"/>
              <a:t>Meliopoulos</a:t>
            </a:r>
            <a:r>
              <a:rPr lang="en-SG" sz="2000" dirty="0"/>
              <a:t>, G. </a:t>
            </a:r>
            <a:r>
              <a:rPr lang="en-SG" sz="2000" dirty="0" err="1"/>
              <a:t>Cokkinides</a:t>
            </a:r>
            <a:r>
              <a:rPr lang="en-SG" sz="2000" dirty="0"/>
              <a:t>, R. Fan, L. Sun, and B. Cui, “Command authentication via faster than real time simulation,” in Power and Energy Society General Meeting (PESGM), 2016. IEEE, 2016, pp. 1–5.</a:t>
            </a:r>
            <a:endParaRPr lang="en-SG" sz="2000" dirty="0" smtClean="0"/>
          </a:p>
          <a:p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1417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Steady-state Power Flow Simulation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78"/>
            <a:ext cx="8229600" cy="37405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Fast to calculate, good for real-time operation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 smtClean="0"/>
              <a:t>ut has potential limitation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7" y="2505350"/>
            <a:ext cx="4725929" cy="34590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83" y="2632958"/>
            <a:ext cx="4002217" cy="2913702"/>
          </a:xfrm>
          <a:prstGeom prst="rect">
            <a:avLst/>
          </a:prstGeom>
        </p:spPr>
      </p:pic>
      <p:sp>
        <p:nvSpPr>
          <p:cNvPr id="6" name="角丸四角形吹き出し 4"/>
          <p:cNvSpPr/>
          <p:nvPr/>
        </p:nvSpPr>
        <p:spPr>
          <a:xfrm>
            <a:off x="6538366" y="4819713"/>
            <a:ext cx="2432812" cy="1135163"/>
          </a:xfrm>
          <a:prstGeom prst="wedgeRoundRectCallout">
            <a:avLst>
              <a:gd name="adj1" fmla="val -54405"/>
              <a:gd name="adj2" fmla="val -716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Frequency violation in term of WECC Category C limit</a:t>
            </a:r>
          </a:p>
          <a:p>
            <a:pPr algn="ctr"/>
            <a:r>
              <a:rPr kumimoji="1" lang="en-US" altLang="ja-JP" smtClean="0"/>
              <a:t>(59Hz </a:t>
            </a:r>
            <a:r>
              <a:rPr kumimoji="1" lang="en-US" altLang="ja-JP" dirty="0" smtClean="0"/>
              <a:t>over 7 second)</a:t>
            </a:r>
            <a:endParaRPr kumimoji="1" lang="ja-JP" altLang="en-US" dirty="0"/>
          </a:p>
        </p:txBody>
      </p:sp>
      <p:sp>
        <p:nvSpPr>
          <p:cNvPr id="7" name="Oval 6"/>
          <p:cNvSpPr/>
          <p:nvPr/>
        </p:nvSpPr>
        <p:spPr>
          <a:xfrm>
            <a:off x="2769963" y="4423603"/>
            <a:ext cx="530029" cy="501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1314543" y="4576003"/>
            <a:ext cx="530029" cy="501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96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15" y="4137660"/>
            <a:ext cx="4506707" cy="17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System Dynamics Simulation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19"/>
            <a:ext cx="8160818" cy="4525963"/>
          </a:xfrm>
        </p:spPr>
        <p:txBody>
          <a:bodyPr/>
          <a:lstStyle/>
          <a:p>
            <a:r>
              <a:rPr lang="en-US" dirty="0" smtClean="0"/>
              <a:t>Can simulate behavior in transient state as well as cascading failure </a:t>
            </a:r>
          </a:p>
          <a:p>
            <a:pPr lvl="1"/>
            <a:r>
              <a:rPr lang="en-US" dirty="0" smtClean="0"/>
              <a:t>Transmission line overload</a:t>
            </a:r>
          </a:p>
          <a:p>
            <a:pPr lvl="1"/>
            <a:r>
              <a:rPr lang="en-US" dirty="0" smtClean="0"/>
              <a:t>Out-of-sync generators</a:t>
            </a:r>
            <a:endParaRPr lang="en-SG" dirty="0" smtClean="0"/>
          </a:p>
          <a:p>
            <a:r>
              <a:rPr lang="en-US" dirty="0" smtClean="0"/>
              <a:t>As expected, takes time longer time to run simulation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9351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Command Authentication Based on Power System Dynamics Simulation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600200"/>
            <a:ext cx="8168640" cy="4525963"/>
          </a:xfrm>
        </p:spPr>
        <p:txBody>
          <a:bodyPr>
            <a:normAutofit fontScale="92500"/>
          </a:bodyPr>
          <a:lstStyle/>
          <a:p>
            <a:r>
              <a:rPr lang="en-SG" dirty="0" smtClean="0"/>
              <a:t>For each command of interest, run 2 simulations:</a:t>
            </a:r>
          </a:p>
          <a:p>
            <a:pPr lvl="1"/>
            <a:r>
              <a:rPr lang="en-SG" dirty="0" smtClean="0"/>
              <a:t>One without command execution (Res</a:t>
            </a:r>
            <a:r>
              <a:rPr lang="en-SG" sz="1400" dirty="0" smtClean="0"/>
              <a:t>0</a:t>
            </a:r>
            <a:r>
              <a:rPr lang="en-SG" dirty="0" smtClean="0"/>
              <a:t>)</a:t>
            </a:r>
          </a:p>
          <a:p>
            <a:pPr lvl="1"/>
            <a:r>
              <a:rPr lang="en-SG" dirty="0" smtClean="0"/>
              <a:t>The other with command execution(</a:t>
            </a:r>
            <a:r>
              <a:rPr lang="en-SG" dirty="0" err="1" smtClean="0"/>
              <a:t>Res</a:t>
            </a:r>
            <a:r>
              <a:rPr lang="en-SG" sz="1400" dirty="0" err="1" smtClean="0"/>
              <a:t>cmd</a:t>
            </a:r>
            <a:r>
              <a:rPr lang="en-SG" dirty="0" smtClean="0"/>
              <a:t>)</a:t>
            </a:r>
          </a:p>
          <a:p>
            <a:pPr lvl="1"/>
            <a:endParaRPr lang="en-SG" dirty="0" smtClean="0"/>
          </a:p>
          <a:p>
            <a:r>
              <a:rPr lang="en-SG" dirty="0" smtClean="0"/>
              <a:t>Compare </a:t>
            </a:r>
            <a:r>
              <a:rPr lang="en-SG" altLang="ja-JP" dirty="0"/>
              <a:t>Res</a:t>
            </a:r>
            <a:r>
              <a:rPr lang="en-SG" altLang="ja-JP" sz="1400" dirty="0"/>
              <a:t>0</a:t>
            </a:r>
            <a:r>
              <a:rPr lang="en-SG" dirty="0" smtClean="0"/>
              <a:t> and </a:t>
            </a:r>
            <a:r>
              <a:rPr lang="en-SG" altLang="ja-JP" dirty="0" err="1"/>
              <a:t>Res</a:t>
            </a:r>
            <a:r>
              <a:rPr lang="en-SG" altLang="ja-JP" sz="1400" dirty="0" err="1"/>
              <a:t>cmd</a:t>
            </a:r>
            <a:r>
              <a:rPr lang="en-SG" dirty="0" smtClean="0"/>
              <a:t> to make a decision</a:t>
            </a:r>
          </a:p>
          <a:p>
            <a:pPr lvl="1"/>
            <a:r>
              <a:rPr lang="en-SG" dirty="0" smtClean="0"/>
              <a:t>Any (additional) stability violation?</a:t>
            </a:r>
          </a:p>
          <a:p>
            <a:pPr lvl="1"/>
            <a:r>
              <a:rPr lang="en-SG" dirty="0" smtClean="0"/>
              <a:t>Dynamics simulation was aborted? (i.e., islanding?)</a:t>
            </a:r>
          </a:p>
          <a:p>
            <a:pPr lvl="1"/>
            <a:r>
              <a:rPr lang="en-SG" dirty="0" smtClean="0"/>
              <a:t>Duration till islanding</a:t>
            </a:r>
          </a:p>
          <a:p>
            <a:pPr lvl="1"/>
            <a:r>
              <a:rPr lang="en-SG" dirty="0" smtClean="0"/>
              <a:t>Magnitude of frequency/voltage/power flow violation</a:t>
            </a:r>
          </a:p>
        </p:txBody>
      </p:sp>
    </p:spTree>
    <p:extLst>
      <p:ext uri="{BB962C8B-B14F-4D97-AF65-F5344CB8AC3E}">
        <p14:creationId xmlns:p14="http://schemas.microsoft.com/office/powerpoint/2010/main" val="6483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1399955"/>
            <a:ext cx="8229600" cy="418871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Execution Example with 3 </a:t>
            </a:r>
            <a:r>
              <a:rPr kumimoji="1" lang="en-US" altLang="ja-JP" dirty="0" err="1" smtClean="0"/>
              <a:t>Commnds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119743" y="3788228"/>
            <a:ext cx="2296885" cy="1135163"/>
          </a:xfrm>
          <a:prstGeom prst="wedgeRoundRectCallout">
            <a:avLst>
              <a:gd name="adj1" fmla="val -3771"/>
              <a:gd name="adj2" fmla="val -14079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Power grid mode </a:t>
            </a:r>
            <a:r>
              <a:rPr kumimoji="1" lang="en-US" altLang="ja-JP" smtClean="0"/>
              <a:t>for simulation is updated.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1268185" y="4453510"/>
            <a:ext cx="2296885" cy="1135163"/>
          </a:xfrm>
          <a:prstGeom prst="wedgeRoundRectCallout">
            <a:avLst>
              <a:gd name="adj1" fmla="val -3771"/>
              <a:gd name="adj2" fmla="val -14079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 simulations with and without C1 execution are run in parallel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2416627" y="4786151"/>
            <a:ext cx="2296885" cy="1135163"/>
          </a:xfrm>
          <a:prstGeom prst="wedgeRoundRectCallout">
            <a:avLst>
              <a:gd name="adj1" fmla="val -11828"/>
              <a:gd name="adj2" fmla="val -1216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 simulations ({no </a:t>
            </a:r>
            <a:r>
              <a:rPr kumimoji="1" lang="en-US" altLang="ja-JP" dirty="0" err="1" smtClean="0"/>
              <a:t>cmd</a:t>
            </a:r>
            <a:r>
              <a:rPr kumimoji="1" lang="en-US" altLang="ja-JP" dirty="0" smtClean="0"/>
              <a:t>, C2 only}, {C1 only, C1+C2}) are started in parallel 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214256" y="4786151"/>
            <a:ext cx="2296885" cy="1135163"/>
          </a:xfrm>
          <a:prstGeom prst="wedgeRoundRectCallout">
            <a:avLst>
              <a:gd name="adj1" fmla="val -11828"/>
              <a:gd name="adj2" fmla="val -1216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Decision on C2 also  depends on the decision on C1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4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Consideration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85" y="1215577"/>
            <a:ext cx="8592585" cy="19817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A*CMD (Active Command Mediation Defense) with </a:t>
            </a:r>
            <a:r>
              <a:rPr lang="en-US" dirty="0"/>
              <a:t>a</a:t>
            </a:r>
            <a:r>
              <a:rPr lang="en-US" dirty="0" smtClean="0"/>
              <a:t>rtificial command-delaying [*]</a:t>
            </a:r>
          </a:p>
          <a:p>
            <a:pPr lvl="1"/>
            <a:r>
              <a:rPr lang="en-US" dirty="0"/>
              <a:t>Can delay command </a:t>
            </a:r>
            <a:r>
              <a:rPr lang="en-US" dirty="0" smtClean="0"/>
              <a:t>probabilistically or in a selective way</a:t>
            </a:r>
          </a:p>
          <a:p>
            <a:r>
              <a:rPr lang="en-US" dirty="0" smtClean="0"/>
              <a:t>Run command authentication system in a centralized manner</a:t>
            </a:r>
          </a:p>
          <a:p>
            <a:pPr lvl="1"/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1966364" y="5569957"/>
            <a:ext cx="717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[*] Daisuke Mashima, Prageeth Gunathilaka, and Binbin Chen, "Artificial Command Delaying for Secure Substation Remote Control: Design and Implementation." In press for IEEE Transactions on Smart Grid. </a:t>
            </a:r>
            <a:endParaRPr lang="en-SG" sz="1000" i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39" y="2956561"/>
            <a:ext cx="6187226" cy="26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0995AC71ECE4DA7981458E8B3DF28" ma:contentTypeVersion="0" ma:contentTypeDescription="Create a new document." ma:contentTypeScope="" ma:versionID="6b4eeac6af5ba3bcd18d4573702303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914c7473bc07f894c77255d4a6aebc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system field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2B4C63-ABB1-4479-91ED-CFF6F4ACEB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9091F-8443-48E9-BEEF-E82A8C4DF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8BD638-4897-43B6-BD75-7271CD0B2AA9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761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Securing Substations through Command Authentication  Using On-the-fly Simulation of Power System Dynamics</vt:lpstr>
      <vt:lpstr>Recent Cybersecurity Incidents</vt:lpstr>
      <vt:lpstr>Command Authentication</vt:lpstr>
      <vt:lpstr>State-of-the-arts</vt:lpstr>
      <vt:lpstr>Steady-state Power Flow Simulation </vt:lpstr>
      <vt:lpstr>Power System Dynamics Simulation</vt:lpstr>
      <vt:lpstr>Command Authentication Based on Power System Dynamics Simulation </vt:lpstr>
      <vt:lpstr>Execution Example with 3 Commnds</vt:lpstr>
      <vt:lpstr>Architecture Consideration</vt:lpstr>
      <vt:lpstr>False Positives / Negatives</vt:lpstr>
      <vt:lpstr>Comparison with Steady-state based Approach</vt:lpstr>
      <vt:lpstr>Preliminary Measurements  with Larger Power Grid Model</vt:lpstr>
      <vt:lpstr>Conclusions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Martin</dc:creator>
  <cp:lastModifiedBy>Daisuke</cp:lastModifiedBy>
  <cp:revision>115</cp:revision>
  <dcterms:created xsi:type="dcterms:W3CDTF">2013-10-30T05:19:37Z</dcterms:created>
  <dcterms:modified xsi:type="dcterms:W3CDTF">2018-10-29T06:08:54Z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0x0101005160995AC71ECE4DA7981458E8B3DF28</vt:lpwstr>
  </property>
</Properties>
</file>