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326" r:id="rId6"/>
    <p:sldId id="308" r:id="rId7"/>
    <p:sldId id="310" r:id="rId8"/>
    <p:sldId id="356" r:id="rId9"/>
    <p:sldId id="312" r:id="rId10"/>
    <p:sldId id="313" r:id="rId11"/>
    <p:sldId id="336" r:id="rId12"/>
    <p:sldId id="337" r:id="rId13"/>
    <p:sldId id="348" r:id="rId14"/>
    <p:sldId id="339" r:id="rId15"/>
    <p:sldId id="349" r:id="rId16"/>
    <p:sldId id="341" r:id="rId17"/>
    <p:sldId id="342" r:id="rId18"/>
    <p:sldId id="343" r:id="rId19"/>
    <p:sldId id="346" r:id="rId20"/>
    <p:sldId id="350" r:id="rId21"/>
    <p:sldId id="351" r:id="rId22"/>
    <p:sldId id="352" r:id="rId23"/>
    <p:sldId id="353" r:id="rId24"/>
    <p:sldId id="354" r:id="rId25"/>
    <p:sldId id="355" r:id="rId26"/>
    <p:sldId id="344" r:id="rId27"/>
    <p:sldId id="347" r:id="rId28"/>
    <p:sldId id="34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193B65"/>
    <a:srgbClr val="171B67"/>
    <a:srgbClr val="213287"/>
    <a:srgbClr val="1F3A85"/>
    <a:srgbClr val="1A3D68"/>
    <a:srgbClr val="1C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2"/>
    <p:restoredTop sz="81029" autoAdjust="0"/>
  </p:normalViewPr>
  <p:slideViewPr>
    <p:cSldViewPr snapToGrid="0" snapToObjects="1">
      <p:cViewPr varScale="1">
        <p:scale>
          <a:sx n="94" d="100"/>
          <a:sy n="94" d="100"/>
        </p:scale>
        <p:origin x="-21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D142-D427-44FF-B35E-B8AC84C26252}" type="datetimeFigureOut">
              <a:rPr lang="en-SG" smtClean="0"/>
              <a:t>1/11/2016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FC6D2-0C99-47C6-9515-A2F8C865E50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180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C6D2-0C99-47C6-9515-A2F8C865E506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083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FC6D2-0C99-47C6-9515-A2F8C865E506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6856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C3AFC-40FD-460F-938E-67BDD21FED91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D82C-B022-4EB9-A928-6BFDDFA48693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4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F8711A-78AA-40C9-B7AE-70C6107DBB0E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187EC0B-0C98-1045-90B5-0A7AA5AAEF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9898BA-748F-44D5-AECC-44849E8CD848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4A2980-7C61-40AD-8A71-3F0A1B6C419E}" type="datetime1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66C0-93D6-4201-831E-41CF9ABFDCE5}" type="datetime1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5BF37F-9B94-4825-88EA-BB9B89A673FC}" type="datetime1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A036E-4AD5-477F-B6A9-8E878790DCD6}" type="datetime1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C64E65-B4E0-44B1-959D-D587BD327AFD}" type="datetime1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CDE41-5FF8-42F8-982A-4914696F9DD4}" type="datetime1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7EC0B-0C98-1045-90B5-0A7AA5AAE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illinois.adsc.com.sg/softgri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oftgrid@adsc.com.sg" TargetMode="External"/><Relationship Id="rId2" Type="http://schemas.openxmlformats.org/officeDocument/2006/relationships/hyperlink" Target="https://www.illinois.adsc.com.sg/softgri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en.wikipedia.org/wiki/File:Electrical_substation_model_(side-view)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6027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SoftGrid: A Software-based Smart Grid Testbed for Evaluating Substation Cybersecurity Solutions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273629"/>
          </a:xfrm>
        </p:spPr>
        <p:txBody>
          <a:bodyPr>
            <a:noAutofit/>
          </a:bodyPr>
          <a:lstStyle/>
          <a:p>
            <a:r>
              <a:rPr lang="en-US" altLang="ja-JP" sz="2000" dirty="0" err="1" smtClean="0"/>
              <a:t>Prageeth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Gunathilaka</a:t>
            </a:r>
            <a:endParaRPr lang="en-US" altLang="ja-JP" sz="2000" dirty="0" smtClean="0"/>
          </a:p>
          <a:p>
            <a:r>
              <a:rPr lang="en-US" altLang="ja-JP" sz="2000" dirty="0"/>
              <a:t>Daisuke Mashima</a:t>
            </a:r>
            <a:endParaRPr lang="en-US" altLang="ja-JP" sz="2000" dirty="0" smtClean="0"/>
          </a:p>
          <a:p>
            <a:r>
              <a:rPr kumimoji="1" lang="en-US" altLang="ja-JP" sz="2000" dirty="0"/>
              <a:t>Binbin </a:t>
            </a:r>
            <a:r>
              <a:rPr kumimoji="1" lang="en-US" altLang="ja-JP" sz="2000" dirty="0" smtClean="0"/>
              <a:t>Chen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21430" y="5276848"/>
            <a:ext cx="6400800" cy="1273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ja-JP" sz="2000" b="1" dirty="0" smtClean="0"/>
              <a:t>Acknowledgment:</a:t>
            </a:r>
          </a:p>
          <a:p>
            <a:pPr algn="just"/>
            <a:r>
              <a:rPr lang="en-US" altLang="ja-JP" sz="2000" dirty="0"/>
              <a:t>The work was in part funded under the Energy Innovation Research </a:t>
            </a:r>
            <a:r>
              <a:rPr lang="en-US" altLang="ja-JP" sz="2000" dirty="0" err="1"/>
              <a:t>Programme</a:t>
            </a:r>
            <a:r>
              <a:rPr lang="en-US" altLang="ja-JP" sz="2000" dirty="0"/>
              <a:t> (EIRP, Award No. NRF2014EWT-EIRP002-040), administrated by the Energy Market Authority (EMA</a:t>
            </a:r>
            <a:r>
              <a:rPr lang="en-US" altLang="ja-JP" sz="2000" dirty="0" smtClean="0"/>
              <a:t>) and </a:t>
            </a:r>
            <a:r>
              <a:rPr lang="en-US" altLang="ja-JP" sz="2000" dirty="0"/>
              <a:t>in part by the research grant for the Human-Centered Cyber-physical Systems </a:t>
            </a:r>
            <a:r>
              <a:rPr lang="en-US" altLang="ja-JP" sz="2000" dirty="0" err="1"/>
              <a:t>Programme</a:t>
            </a:r>
            <a:r>
              <a:rPr lang="en-US" altLang="ja-JP" sz="2000" dirty="0"/>
              <a:t> at the Advanced Digital Sciences Center from Singapore’s Agency for Science, Technology and Research (</a:t>
            </a:r>
            <a:r>
              <a:rPr lang="en-US" altLang="ja-JP" sz="2000" dirty="0" smtClean="0"/>
              <a:t>A*STAR</a:t>
            </a:r>
            <a:r>
              <a:rPr lang="en-US" altLang="ja-JP" sz="2000" dirty="0"/>
              <a:t>). The EIRP is a competitive grant call initiative driven by the Energy Innovation </a:t>
            </a:r>
            <a:r>
              <a:rPr lang="en-US" altLang="ja-JP" sz="2000" dirty="0" err="1"/>
              <a:t>Programme</a:t>
            </a:r>
            <a:r>
              <a:rPr lang="en-US" altLang="ja-JP" sz="2000" dirty="0"/>
              <a:t> Office, and funded by the National Research Foundation (NRF).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9590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Existing Smart Grid / CPS Testbeds 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0947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Software-based </a:t>
            </a:r>
            <a:r>
              <a:rPr kumimoji="1" lang="en-US" altLang="ja-JP" dirty="0" smtClean="0"/>
              <a:t>Smart Grid / CPS Testbeds</a:t>
            </a:r>
          </a:p>
          <a:p>
            <a:pPr lvl="1"/>
            <a:r>
              <a:rPr kumimoji="1" lang="en-US" altLang="ja-JP" dirty="0" smtClean="0"/>
              <a:t>Score and </a:t>
            </a:r>
            <a:r>
              <a:rPr kumimoji="1" lang="en-US" altLang="ja-JP" dirty="0" err="1" smtClean="0"/>
              <a:t>Scoreplus</a:t>
            </a:r>
            <a:r>
              <a:rPr kumimoji="1" lang="en-US" altLang="ja-JP" dirty="0" smtClean="0"/>
              <a:t> by Tan et al.</a:t>
            </a:r>
          </a:p>
          <a:p>
            <a:pPr lvl="2"/>
            <a:r>
              <a:rPr kumimoji="1" lang="en-US" altLang="ja-JP" dirty="0" smtClean="0"/>
              <a:t>Not specifically designed for cybersecurity evaluation</a:t>
            </a:r>
          </a:p>
          <a:p>
            <a:pPr lvl="1"/>
            <a:r>
              <a:rPr kumimoji="1" lang="en-US" altLang="ja-JP" dirty="0" smtClean="0"/>
              <a:t>Smart Grid Testbed by </a:t>
            </a:r>
            <a:r>
              <a:rPr kumimoji="1" lang="en-US" altLang="ja-JP" dirty="0" err="1" smtClean="0"/>
              <a:t>Genge</a:t>
            </a:r>
            <a:r>
              <a:rPr kumimoji="1" lang="en-US" altLang="ja-JP" dirty="0" smtClean="0"/>
              <a:t> et al. (ISGT EU 2011)</a:t>
            </a:r>
          </a:p>
          <a:p>
            <a:pPr lvl="2"/>
            <a:r>
              <a:rPr kumimoji="1" lang="en-US" altLang="ja-JP" dirty="0" smtClean="0"/>
              <a:t>Emulate cyber-side by </a:t>
            </a:r>
            <a:r>
              <a:rPr kumimoji="1" lang="en-US" altLang="ja-JP" dirty="0" err="1" smtClean="0"/>
              <a:t>Emulab</a:t>
            </a:r>
            <a:r>
              <a:rPr kumimoji="1" lang="en-US" altLang="ja-JP" dirty="0" smtClean="0"/>
              <a:t>, which is connected to simulated physical system on </a:t>
            </a:r>
            <a:r>
              <a:rPr kumimoji="1" lang="en-US" altLang="ja-JP" dirty="0" err="1" smtClean="0"/>
              <a:t>Matlab</a:t>
            </a:r>
            <a:r>
              <a:rPr kumimoji="1" lang="en-US" altLang="ja-JP" dirty="0"/>
              <a:t> </a:t>
            </a:r>
            <a:r>
              <a:rPr kumimoji="1" lang="en-US" altLang="ja-JP" dirty="0" err="1" smtClean="0"/>
              <a:t>SimuLink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Not support protocols commonly used in modernized substations (IEC 60870-5-104, IEC 61850)</a:t>
            </a:r>
          </a:p>
          <a:p>
            <a:pPr lvl="1"/>
            <a:r>
              <a:rPr kumimoji="1" lang="en-US" altLang="ja-JP" dirty="0" smtClean="0"/>
              <a:t>AMICI, EPIC by </a:t>
            </a:r>
            <a:r>
              <a:rPr kumimoji="1" lang="en-US" altLang="ja-JP" dirty="0" err="1" smtClean="0"/>
              <a:t>Genge</a:t>
            </a:r>
            <a:r>
              <a:rPr kumimoji="1" lang="en-US" altLang="ja-JP" dirty="0" smtClean="0"/>
              <a:t> et al.</a:t>
            </a:r>
          </a:p>
          <a:p>
            <a:pPr lvl="2"/>
            <a:r>
              <a:rPr kumimoji="1" lang="en-US" altLang="ja-JP" dirty="0" smtClean="0"/>
              <a:t>Support a variety of attack vectors, such as PLC compromise</a:t>
            </a:r>
          </a:p>
          <a:p>
            <a:pPr lvl="2"/>
            <a:r>
              <a:rPr kumimoji="1" lang="en-US" altLang="ja-JP" dirty="0" smtClean="0"/>
              <a:t>Designed for generic CPS (e.g., railway systems), and therefore lacks some features specific to smart power grid context we desire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6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Portable, flexible</a:t>
            </a:r>
            <a:r>
              <a:rPr lang="en-US" smtClean="0"/>
              <a:t>, and </a:t>
            </a:r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Standard-compliant Control Center and IED</a:t>
            </a:r>
          </a:p>
          <a:p>
            <a:pPr lvl="1"/>
            <a:r>
              <a:rPr lang="en-US" dirty="0" smtClean="0"/>
              <a:t>Software-based power grid simulation</a:t>
            </a:r>
          </a:p>
          <a:p>
            <a:pPr lvl="1"/>
            <a:r>
              <a:rPr lang="en-US" dirty="0" smtClean="0"/>
              <a:t>Cyber-physical synchronization</a:t>
            </a:r>
          </a:p>
          <a:p>
            <a:pPr lvl="1"/>
            <a:r>
              <a:rPr lang="en-US" dirty="0"/>
              <a:t>Usable monitoring </a:t>
            </a:r>
            <a:r>
              <a:rPr lang="en-US" dirty="0" smtClean="0"/>
              <a:t>GUI</a:t>
            </a:r>
          </a:p>
          <a:p>
            <a:pPr lvl="1"/>
            <a:r>
              <a:rPr lang="en-US" dirty="0" smtClean="0"/>
              <a:t>Turn-key solution</a:t>
            </a:r>
          </a:p>
        </p:txBody>
      </p:sp>
      <p:pic>
        <p:nvPicPr>
          <p:cNvPr id="1026" name="Picture 2" descr="C:\Users\Daisuke\Desktop\figures\testbed-conce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24" y="2961037"/>
            <a:ext cx="3338041" cy="291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Approach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198"/>
            <a:ext cx="8442960" cy="471392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of </a:t>
            </a:r>
            <a:r>
              <a:rPr lang="en-US" dirty="0" err="1" smtClean="0"/>
              <a:t>OpenMUC</a:t>
            </a:r>
            <a:r>
              <a:rPr lang="en-US" dirty="0" smtClean="0"/>
              <a:t> for supporting standard protocols (IEC 60870-5-104, 61850) for control center and IEDs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PowerWorld</a:t>
            </a:r>
            <a:r>
              <a:rPr lang="en-US" dirty="0" smtClean="0"/>
              <a:t> for configurable, scalable power grid simulation</a:t>
            </a:r>
          </a:p>
          <a:p>
            <a:r>
              <a:rPr lang="en-US" dirty="0" smtClean="0"/>
              <a:t>Real-time cyber-physical interaction with </a:t>
            </a:r>
            <a:r>
              <a:rPr lang="en-US" dirty="0" err="1" smtClean="0"/>
              <a:t>PowerWorld</a:t>
            </a:r>
            <a:r>
              <a:rPr lang="en-US" dirty="0" smtClean="0"/>
              <a:t> COM API</a:t>
            </a:r>
          </a:p>
          <a:p>
            <a:r>
              <a:rPr lang="en-US" dirty="0" smtClean="0"/>
              <a:t>Logging and monitoring of power grid status, including transient stability, and tools for facilitating evaluation</a:t>
            </a:r>
          </a:p>
          <a:p>
            <a:r>
              <a:rPr lang="en-US" dirty="0" smtClean="0"/>
              <a:t>Automated generation of IEC 61850 SCL files based on </a:t>
            </a:r>
            <a:r>
              <a:rPr lang="en-US" dirty="0" err="1" smtClean="0"/>
              <a:t>PowerWorld</a:t>
            </a:r>
            <a:r>
              <a:rPr lang="en-US" dirty="0" smtClean="0"/>
              <a:t> case file for quick system set up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SoftGrid System Architecture</a:t>
            </a:r>
            <a:endParaRPr lang="en-US" dirty="0"/>
          </a:p>
        </p:txBody>
      </p:sp>
      <p:pic>
        <p:nvPicPr>
          <p:cNvPr id="2050" name="Picture 2" descr="C:\Users\Daisuke\Desktop\figures\TestBed_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47698"/>
            <a:ext cx="4292282" cy="39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github.com/smartgridadsc/smartpower/raw/master/API/Images/testbed%20architectur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s://github.com/smartgridadsc/smartpower/raw/master/API/Images/testbed%20architectur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5" name="AutoShape 4" descr="https://github.com/smartgridadsc/smartpower/raw/master/API/Images/testbed%20architectur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" name="AutoShape 6" descr="https://github.com/smartgridadsc/smartpower/raw/master/API/Images/testbed%20architecture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grpSp>
        <p:nvGrpSpPr>
          <p:cNvPr id="9" name="Group 8"/>
          <p:cNvGrpSpPr/>
          <p:nvPr/>
        </p:nvGrpSpPr>
        <p:grpSpPr>
          <a:xfrm>
            <a:off x="4714240" y="2034413"/>
            <a:ext cx="4334080" cy="3107995"/>
            <a:chOff x="4714240" y="2034413"/>
            <a:chExt cx="4334080" cy="3107995"/>
          </a:xfrm>
        </p:grpSpPr>
        <p:pic>
          <p:nvPicPr>
            <p:cNvPr id="1031" name="Picture 7" descr="C:\Users\daisuke.m\Desktop\testbed architec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240" y="2034413"/>
              <a:ext cx="4334080" cy="172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65600" y="3942079"/>
              <a:ext cx="3982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Testbed Client can facilitate execution and management of experiments by offering centralized control of SoftGrid components.</a:t>
              </a:r>
              <a:endParaRPr lang="en-SG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SoftGrid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9566" cy="4525963"/>
          </a:xfrm>
        </p:spPr>
        <p:txBody>
          <a:bodyPr/>
          <a:lstStyle/>
          <a:p>
            <a:r>
              <a:rPr lang="en-US" dirty="0" smtClean="0"/>
              <a:t>Tested with power grids up to 2000-bus systems</a:t>
            </a:r>
          </a:p>
          <a:p>
            <a:endParaRPr lang="en-US" dirty="0"/>
          </a:p>
        </p:txBody>
      </p:sp>
      <p:pic>
        <p:nvPicPr>
          <p:cNvPr id="3074" name="Picture 2" descr="C:\Users\Daisuke\Desktop\figures\2000buspwc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22" y="1211941"/>
            <a:ext cx="3585759" cy="35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8" y="4770390"/>
            <a:ext cx="86169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83" y="2710897"/>
            <a:ext cx="2789676" cy="20299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5" y="25286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Evaluating </a:t>
            </a:r>
            <a:r>
              <a:rPr lang="en-US" smtClean="0"/>
              <a:t>A*CMD Prototype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8" y="1802014"/>
            <a:ext cx="5219155" cy="117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293243"/>
            <a:ext cx="6165669" cy="4525963"/>
          </a:xfrm>
        </p:spPr>
        <p:txBody>
          <a:bodyPr/>
          <a:lstStyle/>
          <a:p>
            <a:r>
              <a:rPr lang="en-US" dirty="0" smtClean="0"/>
              <a:t>Stress testing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Mitigation of attack impacts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6" y="3670663"/>
            <a:ext cx="3020038" cy="174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40" y="3789578"/>
            <a:ext cx="3886472" cy="149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raspberrypi.org/wp-content/uploads/2012/09/sony-rasp-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23" y="1283077"/>
            <a:ext cx="2361478" cy="16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1502" y="2787749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on Raspberry Pi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SoftGrid Works</a:t>
            </a:r>
            <a:endParaRPr kumimoji="1" lang="ja-JP" altLang="en-US" dirty="0"/>
          </a:p>
        </p:txBody>
      </p:sp>
      <p:pic>
        <p:nvPicPr>
          <p:cNvPr id="4" name="Picture 6" descr="C:\Users\Daisuke\Desktop\figures\Real_Testbed_Picture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5" y="1348370"/>
            <a:ext cx="6297227" cy="31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aisuke\Desktop\figures\SfotGridU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41" y="3452607"/>
            <a:ext cx="4841838" cy="21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IEC 60870/61850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2" y="1814257"/>
            <a:ext cx="3739549" cy="272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82" y="1326587"/>
            <a:ext cx="315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Design </a:t>
            </a:r>
            <a:r>
              <a:rPr lang="en-US" dirty="0" err="1" smtClean="0"/>
              <a:t>PowerWorld</a:t>
            </a:r>
            <a:r>
              <a:rPr lang="en-US" dirty="0" smtClean="0"/>
              <a:t> case file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43" y="1889563"/>
            <a:ext cx="3652445" cy="228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0185" y="1319036"/>
            <a:ext cx="365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IEC 61850 SCL files are generated </a:t>
            </a:r>
          </a:p>
          <a:p>
            <a:r>
              <a:rPr lang="en-US" dirty="0"/>
              <a:t> </a:t>
            </a:r>
            <a:r>
              <a:rPr lang="en-US" dirty="0" smtClean="0"/>
              <a:t>     for each IED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39" y="2332429"/>
            <a:ext cx="3652445" cy="228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31" y="2743021"/>
            <a:ext cx="3652445" cy="228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IEDs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282"/>
            <a:ext cx="394267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GUI for monitoring power grid status opens</a:t>
            </a:r>
          </a:p>
          <a:p>
            <a:r>
              <a:rPr lang="en-US" dirty="0" smtClean="0"/>
              <a:t>Behind the scene, all IEDs are started according to SCLs.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74" y="1346161"/>
            <a:ext cx="3630872" cy="449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89" y="1345688"/>
            <a:ext cx="3633428" cy="44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93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Starting Testbed Client / Control Center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104"/>
            <a:ext cx="3953435" cy="4525963"/>
          </a:xfrm>
        </p:spPr>
        <p:txBody>
          <a:bodyPr/>
          <a:lstStyle/>
          <a:p>
            <a:r>
              <a:rPr lang="en-US" dirty="0" smtClean="0"/>
              <a:t>On another JVM, Testbed Client (TC) is started.</a:t>
            </a:r>
          </a:p>
          <a:p>
            <a:r>
              <a:rPr lang="en-US" dirty="0" smtClean="0"/>
              <a:t>TC creates Control Center instance and operates it via Web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53" y="1818022"/>
            <a:ext cx="4490138" cy="297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6028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Motivation</a:t>
            </a:r>
          </a:p>
          <a:p>
            <a:r>
              <a:rPr kumimoji="1" lang="en-US" altLang="ja-JP" dirty="0" smtClean="0"/>
              <a:t>SoftGrid Design and Implementation</a:t>
            </a:r>
          </a:p>
          <a:p>
            <a:r>
              <a:rPr kumimoji="1" lang="en-US" altLang="ja-JP" dirty="0" smtClean="0"/>
              <a:t>Case Study</a:t>
            </a:r>
          </a:p>
          <a:p>
            <a:r>
              <a:rPr kumimoji="1" lang="en-US" altLang="ja-JP" dirty="0" smtClean="0"/>
              <a:t>How it Works</a:t>
            </a:r>
          </a:p>
          <a:p>
            <a:r>
              <a:rPr kumimoji="1" lang="en-US" altLang="ja-JP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187EC0B-0C98-1045-90B5-0A7AA5AAEF07}" type="slidenum">
              <a:rPr lang="en-US" smtClean="0">
                <a:solidFill>
                  <a:schemeClr val="bg1"/>
                </a:solidFill>
              </a:rPr>
              <a:pPr algn="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Translation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555864" cy="4525963"/>
          </a:xfrm>
        </p:spPr>
        <p:txBody>
          <a:bodyPr/>
          <a:lstStyle/>
          <a:p>
            <a:r>
              <a:rPr lang="en-US" dirty="0" smtClean="0"/>
              <a:t>SoftGrid also contains simple protocol translation gateway implementation</a:t>
            </a:r>
          </a:p>
          <a:p>
            <a:pPr lvl="1"/>
            <a:r>
              <a:rPr lang="en-US" dirty="0" smtClean="0"/>
              <a:t>IEC 60870-5-104 </a:t>
            </a:r>
          </a:p>
          <a:p>
            <a:pPr lvl="1"/>
            <a:r>
              <a:rPr lang="en-US" dirty="0" smtClean="0"/>
              <a:t>IEC 61850</a:t>
            </a:r>
          </a:p>
          <a:p>
            <a:r>
              <a:rPr lang="en-US" dirty="0" smtClean="0"/>
              <a:t>Can be configured by generated SCL files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79" y="2721677"/>
            <a:ext cx="4258983" cy="298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1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2" y="1891497"/>
            <a:ext cx="3781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47" y="4547848"/>
            <a:ext cx="53054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5" y="3822962"/>
            <a:ext cx="3667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18" y="1522165"/>
            <a:ext cx="272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Interrogation command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2730" y="2300419"/>
            <a:ext cx="606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Response from the IED is shown on Control Center Window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6964" y="3492667"/>
            <a:ext cx="442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Control command (open a circuit breaker)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27842" y="4270921"/>
            <a:ext cx="627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 Change in grid status is also visible on IED Monitoring Window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97" y="2601627"/>
            <a:ext cx="3635037" cy="144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2869"/>
            <a:ext cx="37433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27" y="2975735"/>
            <a:ext cx="3638157" cy="255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78" y="3426311"/>
            <a:ext cx="2800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628" y="1522165"/>
            <a:ext cx="736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Commencing attacks (opening 50% of randomly selected circuit breakers)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5358" y="2675059"/>
            <a:ext cx="305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Evaluation of attach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346"/>
            <a:ext cx="8450132" cy="4525963"/>
          </a:xfrm>
        </p:spPr>
        <p:txBody>
          <a:bodyPr/>
          <a:lstStyle/>
          <a:p>
            <a:r>
              <a:rPr lang="en-US" dirty="0" smtClean="0"/>
              <a:t>SoftGrid </a:t>
            </a:r>
            <a:r>
              <a:rPr lang="en-US" dirty="0" smtClean="0"/>
              <a:t>is </a:t>
            </a:r>
            <a:r>
              <a:rPr lang="en-US" dirty="0" smtClean="0"/>
              <a:t>an open source </a:t>
            </a:r>
            <a:r>
              <a:rPr lang="en-US" dirty="0" smtClean="0"/>
              <a:t>project.</a:t>
            </a:r>
            <a:endParaRPr lang="en-US" dirty="0" smtClean="0"/>
          </a:p>
          <a:p>
            <a:pPr lvl="1"/>
            <a:r>
              <a:rPr lang="en-US" dirty="0" smtClean="0"/>
              <a:t>Requirements: JDK1.8, Python 2.7, and </a:t>
            </a:r>
            <a:r>
              <a:rPr lang="en-US" dirty="0" err="1" smtClean="0"/>
              <a:t>PowerWorld</a:t>
            </a:r>
            <a:endParaRPr lang="en-US" dirty="0" smtClean="0"/>
          </a:p>
          <a:p>
            <a:pPr lvl="1"/>
            <a:r>
              <a:rPr lang="en-US" dirty="0" smtClean="0"/>
              <a:t>For further details and updates, stay tuned at </a:t>
            </a:r>
            <a:r>
              <a:rPr lang="en-US" dirty="0" smtClean="0">
                <a:hlinkClick r:id="rId2"/>
              </a:rPr>
              <a:t>https://www.illinois.adsc.com.sg/softgrid/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23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44" y="4031758"/>
            <a:ext cx="4247814" cy="192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617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SoftGrid is a portable, flexible, scalable, turn-key testing toolkit for substation cybersecurity solutions.</a:t>
            </a:r>
          </a:p>
          <a:p>
            <a:r>
              <a:rPr kumimoji="1" lang="en-US" altLang="ja-JP" dirty="0" smtClean="0"/>
              <a:t>SoftGrid </a:t>
            </a:r>
            <a:r>
              <a:rPr kumimoji="1" lang="en-US" altLang="ja-JP" dirty="0" smtClean="0"/>
              <a:t>is an open-source project.</a:t>
            </a:r>
            <a:endParaRPr kumimoji="1" lang="en-US" altLang="ja-JP" dirty="0" smtClean="0"/>
          </a:p>
          <a:p>
            <a:r>
              <a:rPr kumimoji="1" lang="en-US" altLang="ja-JP" dirty="0" smtClean="0"/>
              <a:t>Future directions:</a:t>
            </a:r>
          </a:p>
          <a:p>
            <a:pPr lvl="1"/>
            <a:r>
              <a:rPr kumimoji="1" lang="en-US" altLang="ja-JP" dirty="0" smtClean="0"/>
              <a:t>Support of other control protocols, e.g., DNP3</a:t>
            </a:r>
          </a:p>
          <a:p>
            <a:pPr lvl="1"/>
            <a:r>
              <a:rPr kumimoji="1" lang="en-US" altLang="ja-JP" dirty="0" smtClean="0"/>
              <a:t>Integration of virtual network systems, e.g., </a:t>
            </a:r>
            <a:r>
              <a:rPr kumimoji="1" lang="en-US" altLang="ja-JP" dirty="0" err="1" smtClean="0"/>
              <a:t>Mininet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Emulab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Enhancement of attack vectors</a:t>
            </a:r>
          </a:p>
          <a:p>
            <a:pPr lvl="1"/>
            <a:r>
              <a:rPr kumimoji="1" lang="en-US" altLang="ja-JP" dirty="0" smtClean="0"/>
              <a:t>Support of other power flow simulators</a:t>
            </a:r>
            <a:br>
              <a:rPr kumimoji="1" lang="en-US" altLang="ja-JP" dirty="0" smtClean="0"/>
            </a:b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very much!</a:t>
            </a:r>
            <a:endParaRPr kumimoji="1" lang="ja-JP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SoftGrid Web Site:</a:t>
            </a:r>
          </a:p>
          <a:p>
            <a:pPr lvl="1"/>
            <a:r>
              <a:rPr lang="en-US" dirty="0" smtClean="0">
                <a:hlinkClick r:id="rId2"/>
              </a:rPr>
              <a:t>https://www.illinois.adsc.com.sg/softgrid/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 and Comments:</a:t>
            </a:r>
          </a:p>
          <a:p>
            <a:pPr lvl="1"/>
            <a:r>
              <a:rPr lang="en-US" dirty="0" smtClean="0">
                <a:hlinkClick r:id="rId3"/>
              </a:rPr>
              <a:t>softgrid@adsc.com.sg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Electrical Substations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1101"/>
            <a:ext cx="8490857" cy="3390900"/>
          </a:xfrm>
        </p:spPr>
        <p:txBody>
          <a:bodyPr>
            <a:normAutofit/>
          </a:bodyPr>
          <a:lstStyle/>
          <a:p>
            <a:r>
              <a:rPr lang="en-SG" sz="2400" dirty="0"/>
              <a:t>A substation is a </a:t>
            </a:r>
            <a:r>
              <a:rPr lang="en-SG" sz="2400" dirty="0" smtClean="0"/>
              <a:t>crucial  component </a:t>
            </a:r>
            <a:r>
              <a:rPr lang="en-SG" sz="2400" dirty="0"/>
              <a:t>of an power grid system connecting generation and loads </a:t>
            </a:r>
          </a:p>
          <a:p>
            <a:r>
              <a:rPr lang="en-SG" sz="2400" dirty="0"/>
              <a:t>Substations transform voltage from high to low, or the reverse, or perform any of several other important functions. </a:t>
            </a:r>
          </a:p>
          <a:p>
            <a:r>
              <a:rPr lang="en-SG" sz="2400" dirty="0"/>
              <a:t>Between the generating station and consumer, electric power may flow through several substations at different voltage levels.</a:t>
            </a:r>
          </a:p>
          <a:p>
            <a:r>
              <a:rPr lang="en-SG" sz="2400" dirty="0"/>
              <a:t>Over 10,000 transmission/distribution </a:t>
            </a:r>
            <a:r>
              <a:rPr lang="en-SG" sz="2400" dirty="0" smtClean="0"/>
              <a:t>substations </a:t>
            </a:r>
            <a:r>
              <a:rPr lang="en-SG" sz="2400" dirty="0"/>
              <a:t>in </a:t>
            </a:r>
            <a:r>
              <a:rPr lang="en-SG" sz="2400" dirty="0" smtClean="0"/>
              <a:t>Singapore.</a:t>
            </a:r>
            <a:endParaRPr lang="en-SG" sz="2400" dirty="0"/>
          </a:p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187EC0B-0C98-1045-90B5-0A7AA5AAEF07}" type="slidenum">
              <a:rPr lang="en-US">
                <a:solidFill>
                  <a:schemeClr val="bg1"/>
                </a:solidFill>
              </a:rPr>
              <a:pPr algn="r"/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https://upload.wikimedia.org/wikipedia/commons/thumb/a/a4/Electrical_substation_model_%28side-view%29.PNG/300px-Electrical_substation_model_%28side-view%29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699001"/>
            <a:ext cx="4880462" cy="11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2" y="4409529"/>
            <a:ext cx="2003128" cy="150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6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Control Use Cases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Power </a:t>
            </a:r>
            <a:r>
              <a:rPr kumimoji="1" lang="en-US" altLang="ja-JP" dirty="0"/>
              <a:t>shedding</a:t>
            </a:r>
          </a:p>
          <a:p>
            <a:pPr lvl="1"/>
            <a:r>
              <a:rPr lang="en-US" altLang="ja-JP" dirty="0"/>
              <a:t>To handle </a:t>
            </a:r>
            <a:r>
              <a:rPr lang="en-US" altLang="ja-JP" dirty="0" smtClean="0"/>
              <a:t>over-generation </a:t>
            </a:r>
            <a:r>
              <a:rPr lang="en-US" altLang="ja-JP" dirty="0"/>
              <a:t>from renewables, the control center controls the output from the generation and/or makes it offline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Voltage regulation</a:t>
            </a:r>
          </a:p>
          <a:p>
            <a:pPr lvl="1"/>
            <a:r>
              <a:rPr lang="en-US" altLang="ja-JP" dirty="0" smtClean="0"/>
              <a:t>Shunt reactors/capacitors </a:t>
            </a:r>
            <a:r>
              <a:rPr lang="en-US" altLang="ja-JP" dirty="0"/>
              <a:t>are controlled (either on/off or variable </a:t>
            </a:r>
            <a:r>
              <a:rPr lang="en-US" altLang="ja-JP" dirty="0" err="1"/>
              <a:t>setpoints</a:t>
            </a:r>
            <a:r>
              <a:rPr lang="en-US" altLang="ja-JP" dirty="0"/>
              <a:t>) to manage voltages according to the change in loads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Topology control</a:t>
            </a:r>
          </a:p>
          <a:p>
            <a:pPr lvl="1"/>
            <a:r>
              <a:rPr lang="en-US" altLang="ja-JP" dirty="0"/>
              <a:t>To optimize generation and transmission cost, power grid topology is changed</a:t>
            </a:r>
            <a:r>
              <a:rPr lang="en-US" altLang="ja-JP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Risks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Attack from network</a:t>
            </a:r>
          </a:p>
          <a:p>
            <a:pPr lvl="1"/>
            <a:r>
              <a:rPr lang="en-US" altLang="ja-JP" dirty="0"/>
              <a:t>Insecure deployment of IEC 60870 and 61850 is vulnerable against man-in-the-middle attacks, replay attacks, etc.</a:t>
            </a:r>
          </a:p>
          <a:p>
            <a:pPr lvl="2"/>
            <a:r>
              <a:rPr lang="en-US" altLang="ja-JP" dirty="0"/>
              <a:t>B. Kang, P. Maynard, K. McLaughlin, S. </a:t>
            </a:r>
            <a:r>
              <a:rPr lang="en-US" altLang="ja-JP" dirty="0" err="1"/>
              <a:t>Sezer</a:t>
            </a:r>
            <a:r>
              <a:rPr lang="en-US" altLang="ja-JP" dirty="0"/>
              <a:t>, F. </a:t>
            </a:r>
            <a:r>
              <a:rPr lang="en-US" altLang="ja-JP" dirty="0" err="1"/>
              <a:t>Andren</a:t>
            </a:r>
            <a:r>
              <a:rPr lang="en-US" altLang="ja-JP" dirty="0"/>
              <a:t>, C. </a:t>
            </a:r>
            <a:r>
              <a:rPr lang="en-US" altLang="ja-JP" dirty="0" err="1"/>
              <a:t>Seitl</a:t>
            </a:r>
            <a:r>
              <a:rPr lang="en-US" altLang="ja-JP" dirty="0"/>
              <a:t>, F. </a:t>
            </a:r>
            <a:r>
              <a:rPr lang="en-US" altLang="ja-JP" dirty="0" err="1"/>
              <a:t>Kupzog</a:t>
            </a:r>
            <a:r>
              <a:rPr lang="en-US" altLang="ja-JP" dirty="0"/>
              <a:t>, and T. </a:t>
            </a:r>
            <a:r>
              <a:rPr lang="en-US" altLang="ja-JP" dirty="0" err="1"/>
              <a:t>Strasser</a:t>
            </a:r>
            <a:r>
              <a:rPr lang="en-US" altLang="ja-JP" dirty="0"/>
              <a:t>. Investigating cyber-physical attacks against </a:t>
            </a:r>
            <a:r>
              <a:rPr lang="en-US" altLang="ja-JP" dirty="0" err="1"/>
              <a:t>iec</a:t>
            </a:r>
            <a:r>
              <a:rPr lang="en-US" altLang="ja-JP" dirty="0"/>
              <a:t> 61850 photovoltaic inverter installations. In Emerging Technologies &amp; Factory Automation (ETFA), 2015 IEEE 20th Conference on, pages 1–8. IEEE, 2015. </a:t>
            </a:r>
          </a:p>
          <a:p>
            <a:pPr lvl="2"/>
            <a:r>
              <a:rPr lang="en-US" altLang="ja-JP" dirty="0"/>
              <a:t>P. Maynard, K. McLaughlin, and B. </a:t>
            </a:r>
            <a:r>
              <a:rPr lang="en-US" altLang="ja-JP" dirty="0" err="1"/>
              <a:t>Haberler</a:t>
            </a:r>
            <a:r>
              <a:rPr lang="en-US" altLang="ja-JP" dirty="0"/>
              <a:t>. Towards understanding man-in-the-middle attacks on </a:t>
            </a:r>
            <a:r>
              <a:rPr lang="en-US" altLang="ja-JP" dirty="0" err="1"/>
              <a:t>iec</a:t>
            </a:r>
            <a:r>
              <a:rPr lang="en-US" altLang="ja-JP" dirty="0"/>
              <a:t> 60870-5-104 </a:t>
            </a:r>
            <a:r>
              <a:rPr lang="en-US" altLang="ja-JP" dirty="0" err="1"/>
              <a:t>scada</a:t>
            </a:r>
            <a:r>
              <a:rPr lang="en-US" altLang="ja-JP" dirty="0"/>
              <a:t> networks. In Proceedings of the 2nd International Symposium on ICS &amp; SCADA Cyber Security Research 2014, pages 30–42. BCS, 2014.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Attack from the control center</a:t>
            </a:r>
          </a:p>
          <a:p>
            <a:pPr lvl="1"/>
            <a:r>
              <a:rPr lang="en-US" altLang="ja-JP" dirty="0"/>
              <a:t>Disgruntled insiders</a:t>
            </a:r>
          </a:p>
          <a:p>
            <a:pPr lvl="1"/>
            <a:r>
              <a:rPr lang="en-US" altLang="ja-JP" dirty="0"/>
              <a:t>Malware</a:t>
            </a:r>
          </a:p>
          <a:p>
            <a:pPr lvl="1"/>
            <a:r>
              <a:rPr kumimoji="1" lang="en-US" altLang="ja-JP" dirty="0"/>
              <a:t>Physical / Cyber intruders</a:t>
            </a:r>
            <a:endParaRPr kumimoji="1" lang="ja-JP" altLang="en-US" dirty="0"/>
          </a:p>
          <a:p>
            <a:endParaRPr lang="en-SG" dirty="0"/>
          </a:p>
        </p:txBody>
      </p:sp>
      <p:pic>
        <p:nvPicPr>
          <p:cNvPr id="1026" name="Picture 2" descr="C:\Users\Daisuke\AppData\Local\Microsoft\Windows\Temporary Internet Files\Content.IE5\CVUP2QR1\hack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65" y="4108933"/>
            <a:ext cx="2949575" cy="18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Are Real!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2609001" y="4889101"/>
            <a:ext cx="84951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http://theconversation.com/cyberattack-on-ukraine-grid-heres-how-it-worked-and-perhaps-why-it-was-done-52802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756388"/>
            <a:ext cx="7564220" cy="26849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72418" y="15043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 dirty="0"/>
              <a:t>http://realtimeacs.com/wp-content/downloads/pdfs/House-Hearing-10-17-Final.pdf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7" y="1941570"/>
            <a:ext cx="5814026" cy="293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0896" y="5151650"/>
            <a:ext cx="908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i="1" dirty="0" smtClean="0">
                <a:solidFill>
                  <a:srgbClr val="FF0000"/>
                </a:solidFill>
              </a:rPr>
              <a:t>Trust assumption on the control center is no longer valid.</a:t>
            </a:r>
          </a:p>
          <a:p>
            <a:pPr algn="ctr"/>
            <a:r>
              <a:rPr kumimoji="1" lang="en-US" altLang="ja-JP" sz="2000" b="1" i="1" dirty="0" smtClean="0">
                <a:solidFill>
                  <a:srgbClr val="FF0000"/>
                </a:solidFill>
              </a:rPr>
              <a:t>We need additional layer(s) of security to minimize physical impact of cyber attacks!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for Securing Electrical Substations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8" y="1417638"/>
            <a:ext cx="5080000" cy="4525963"/>
          </a:xfrm>
        </p:spPr>
        <p:txBody>
          <a:bodyPr>
            <a:normAutofit fontScale="92500" lnSpcReduction="10000"/>
          </a:bodyPr>
          <a:lstStyle/>
          <a:p>
            <a:r>
              <a:rPr lang="en-SG" dirty="0" smtClean="0"/>
              <a:t>Industrial Firewall</a:t>
            </a:r>
          </a:p>
          <a:p>
            <a:pPr lvl="1"/>
            <a:r>
              <a:rPr lang="en-SG" dirty="0" smtClean="0"/>
              <a:t>Tofino Firewall</a:t>
            </a:r>
          </a:p>
          <a:p>
            <a:r>
              <a:rPr lang="en-SG" dirty="0" smtClean="0"/>
              <a:t>Intrusion Detection Systems</a:t>
            </a:r>
          </a:p>
          <a:p>
            <a:pPr lvl="1"/>
            <a:r>
              <a:rPr lang="en-SG" dirty="0" smtClean="0"/>
              <a:t>Bro supporting DNP3 and/or IEC60870-5-104 protocols</a:t>
            </a:r>
          </a:p>
          <a:p>
            <a:r>
              <a:rPr lang="en-SG" dirty="0" smtClean="0"/>
              <a:t>Security-enhanced Substation Gateway</a:t>
            </a:r>
          </a:p>
          <a:p>
            <a:pPr lvl="1"/>
            <a:r>
              <a:rPr lang="en-SG" dirty="0" smtClean="0"/>
              <a:t>Active Command Mediation Defence System (A*CMD)</a:t>
            </a:r>
          </a:p>
          <a:p>
            <a:pPr lvl="1"/>
            <a:r>
              <a:rPr lang="en-SG" dirty="0" smtClean="0"/>
              <a:t>Rate limiting etc.</a:t>
            </a:r>
          </a:p>
          <a:p>
            <a:pPr lvl="1"/>
            <a:endParaRPr lang="en-SG" dirty="0" smtClean="0"/>
          </a:p>
        </p:txBody>
      </p:sp>
      <p:pic>
        <p:nvPicPr>
          <p:cNvPr id="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8" y="1678211"/>
            <a:ext cx="3959892" cy="344486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723840" y="514734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900" dirty="0">
                <a:latin typeface="ArialMT" charset="0"/>
              </a:rPr>
              <a:t>Daisuke Mashima, Prageeth Gunathilaka, and Binbin Chen, "</a:t>
            </a:r>
            <a:r>
              <a:rPr lang="en-US" altLang="ja-JP" sz="900" b="1" dirty="0">
                <a:latin typeface="ArialMT" charset="0"/>
              </a:rPr>
              <a:t>An Active Command Mediation Approach for Securing Remote Control Interface of Substations</a:t>
            </a:r>
            <a:r>
              <a:rPr lang="en-US" altLang="ja-JP" sz="900" dirty="0">
                <a:latin typeface="ArialMT" charset="0"/>
              </a:rPr>
              <a:t>." </a:t>
            </a:r>
            <a:endParaRPr lang="en-US" altLang="ja-JP" sz="900" dirty="0" smtClean="0">
              <a:latin typeface="ArialMT" charset="0"/>
            </a:endParaRPr>
          </a:p>
          <a:p>
            <a:r>
              <a:rPr lang="en-US" altLang="ja-JP" sz="900" dirty="0" smtClean="0">
                <a:latin typeface="ArialMT" charset="0"/>
              </a:rPr>
              <a:t>To </a:t>
            </a:r>
            <a:r>
              <a:rPr lang="en-US" altLang="ja-JP" sz="900" dirty="0">
                <a:latin typeface="ArialMT" charset="0"/>
              </a:rPr>
              <a:t>appear at IEEE SmartGridComm 2016 in November, 2016.</a:t>
            </a:r>
            <a:endParaRPr lang="ja-JP" alt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Testing Environment is Desired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For Security Researchers and Engineers</a:t>
            </a:r>
          </a:p>
          <a:p>
            <a:pPr lvl="1"/>
            <a:r>
              <a:rPr kumimoji="1" lang="en-US" altLang="ja-JP" dirty="0" smtClean="0"/>
              <a:t>Simulate cyber attacks to evaluate effectiveness</a:t>
            </a:r>
          </a:p>
          <a:p>
            <a:pPr lvl="1"/>
            <a:r>
              <a:rPr kumimoji="1" lang="en-US" altLang="ja-JP" dirty="0" smtClean="0"/>
              <a:t>Tune configuration of security solutions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For Grid Operators</a:t>
            </a:r>
          </a:p>
          <a:p>
            <a:pPr lvl="1"/>
            <a:r>
              <a:rPr kumimoji="1" lang="en-US" altLang="ja-JP" dirty="0" smtClean="0"/>
              <a:t>Check compatibility with existing infrastructure</a:t>
            </a:r>
          </a:p>
          <a:p>
            <a:pPr lvl="1"/>
            <a:r>
              <a:rPr kumimoji="1" lang="en-US" altLang="ja-JP" dirty="0" smtClean="0"/>
              <a:t>Evaluate performance and throughput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Existing Smart Grid / CPS Testbeds 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71104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Hardware-based testbed</a:t>
            </a:r>
          </a:p>
          <a:p>
            <a:pPr lvl="1"/>
            <a:r>
              <a:rPr kumimoji="1" lang="en-US" altLang="ja-JP" dirty="0" smtClean="0"/>
              <a:t>High fidelity thanks to use of real physical devices</a:t>
            </a:r>
          </a:p>
          <a:p>
            <a:pPr lvl="1"/>
            <a:r>
              <a:rPr kumimoji="1" lang="en-US" altLang="ja-JP" dirty="0" smtClean="0"/>
              <a:t>Lacks accessibility, flexibility, and scalability</a:t>
            </a:r>
          </a:p>
          <a:p>
            <a:pPr lvl="1"/>
            <a:r>
              <a:rPr kumimoji="1" lang="en-US" altLang="ja-JP" dirty="0" smtClean="0"/>
              <a:t>Non-negligible introductory and running cost</a:t>
            </a:r>
          </a:p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EC0B-0C98-1045-90B5-0A7AA5AAEF07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ttp://sgc2015.ieee-smartgridcomm.org/sites/sgc2015.ieee-smartgridcomm.org/files/u37/fiu-grid-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08" y="3700251"/>
            <a:ext cx="5987041" cy="209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8204" y="5713032"/>
            <a:ext cx="5795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(http</a:t>
            </a:r>
            <a:r>
              <a:rPr lang="en-US" sz="1400" dirty="0"/>
              <a:t>://</a:t>
            </a:r>
            <a:r>
              <a:rPr lang="en-US" sz="1400" dirty="0" smtClean="0"/>
              <a:t>sgc2015.ieee-smartgridcomm.org/content/2015-patrons-and-demos)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52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0995AC71ECE4DA7981458E8B3DF28" ma:contentTypeVersion="0" ma:contentTypeDescription="Create a new document." ma:contentTypeScope="" ma:versionID="6b4eeac6af5ba3bcd18d4573702303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914c7473bc07f894c77255d4a6aebc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system field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D11FC8-E688-47B9-BE3D-081F7D855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FB22CF-CF66-4F0E-85ED-D6EBB1ADB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4F374-1B11-4840-9114-C6062F151EE7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3020</TotalTime>
  <Words>1057</Words>
  <Application>Microsoft Office PowerPoint</Application>
  <PresentationFormat>On-screen Show (4:3)</PresentationFormat>
  <Paragraphs>167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SoftGrid: A Software-based Smart Grid Testbed for Evaluating Substation Cybersecurity Solutions </vt:lpstr>
      <vt:lpstr>Outline</vt:lpstr>
      <vt:lpstr>Electrical Substations</vt:lpstr>
      <vt:lpstr>Remote Control Use Cases</vt:lpstr>
      <vt:lpstr>Security Risks</vt:lpstr>
      <vt:lpstr>Threats Are Real!</vt:lpstr>
      <vt:lpstr>Solutions for Securing Electrical Substations</vt:lpstr>
      <vt:lpstr>Testing Environment is Desired</vt:lpstr>
      <vt:lpstr>Existing Smart Grid / CPS Testbeds (1)</vt:lpstr>
      <vt:lpstr>Existing Smart Grid / CPS Testbeds (2)</vt:lpstr>
      <vt:lpstr>Design Goals</vt:lpstr>
      <vt:lpstr>Implementation Approach</vt:lpstr>
      <vt:lpstr>SoftGrid System Architecture</vt:lpstr>
      <vt:lpstr>SoftGrid Scalability</vt:lpstr>
      <vt:lpstr>Case Study: Evaluating A*CMD Prototype</vt:lpstr>
      <vt:lpstr>How SoftGrid Works</vt:lpstr>
      <vt:lpstr>Automated IEC 60870/61850 Setup</vt:lpstr>
      <vt:lpstr>Starting IEDs</vt:lpstr>
      <vt:lpstr>Starting Testbed Client / Control Center </vt:lpstr>
      <vt:lpstr>Protocol Translation Gateway</vt:lpstr>
      <vt:lpstr>Sending Commands</vt:lpstr>
      <vt:lpstr>Attack Experiment</vt:lpstr>
      <vt:lpstr>Open Source</vt:lpstr>
      <vt:lpstr>Conclusions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Martin</dc:creator>
  <cp:lastModifiedBy>Daisuke Mashima</cp:lastModifiedBy>
  <cp:revision>214</cp:revision>
  <dcterms:created xsi:type="dcterms:W3CDTF">2013-10-30T05:19:37Z</dcterms:created>
  <dcterms:modified xsi:type="dcterms:W3CDTF">2016-11-01T06:42:33Z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0x0101005160995AC71ECE4DA7981458E8B3DF28</vt:lpwstr>
  </property>
</Properties>
</file>