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BCE2F-D61D-4E62-9703-CE4355CD4BE1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9C0AE-FA5D-4CAC-A347-B98AF004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3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9F68A-0DBD-43D5-954F-5B0E34CD104D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3FFB0F-448F-4553-814C-95956908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1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9D18D-4FE8-4E69-AB97-47DCCDB42C7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8F1-32C4-4FA6-8475-9736D3D6E897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20E-1F2E-4809-B9E2-100F2AAD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55A-A4D5-4B86-8122-8AFC95685EE5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6EEC-13A4-413A-89D0-B2CAFE790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766-C7D8-4D98-ACCC-A19565F1367B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CCEA-27B6-4C84-9D21-A548A690A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B409-A68F-45CE-BA1A-AB9D1DC02882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4B61-D119-4C2A-B0FD-8BB9E4349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853B-E912-45C7-84AE-E7FB77CE837C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44AA-0150-4A50-A27C-0310240D4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9EC6-8B01-4B40-8478-17258611CA64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21DF-A11E-4644-91CD-53DC8D5D7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998C-1701-446A-9C46-D70577BCF9E9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2E9A-6385-4C30-BDC6-E81C10C4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91E7-AFA4-4D48-BA7B-D775766DCBAE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3F67-2221-4A6C-A554-369E8559B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363A-8EF7-4FF5-8770-A37D92B16B0D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8EDC-486C-486D-91C3-F0BB61E19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F787-0912-409D-AAE9-FD1773A7772B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6279-1404-4E11-81FA-B82ECB6FD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AC5-C6B8-433A-9C87-46EDF975B513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DB8F-D98A-42F3-AE15-FEC73D37F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1F0A5-EDB1-44ED-A710-B04655A3E7C2}" type="datetime1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3CEE0F-0A67-4BAA-86C5-A7ABFBF9A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Enhancing Demand Response Signal Verification in Automated Demand Response Systems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610600" cy="1752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Daisuke Mashima</a:t>
            </a:r>
            <a:r>
              <a:rPr lang="en-US" dirty="0" smtClean="0"/>
              <a:t>, Ulrich Herberg, and Wei-Peng Chen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SEDN (Solutions for Electricity Distribution Networks) Group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Fujitsu Laboratories of America,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35504-A795-49E7-B3EC-537AD170FF4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for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686800" cy="4525963"/>
          </a:xfrm>
        </p:spPr>
        <p:txBody>
          <a:bodyPr/>
          <a:lstStyle/>
          <a:p>
            <a:r>
              <a:rPr lang="en-US" dirty="0" smtClean="0"/>
              <a:t>DR signal issued by the top-most VTN may contain information that end-most VEN does not </a:t>
            </a:r>
            <a:r>
              <a:rPr lang="en-US" i="1" dirty="0" smtClean="0"/>
              <a:t>“need to know”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desired to allow intermediaries to appropriately hide some portion of the top-most VTN’s DR event signal, without invalidating the discussed</a:t>
            </a:r>
            <a:r>
              <a:rPr lang="en-US" dirty="0"/>
              <a:t> </a:t>
            </a:r>
            <a:r>
              <a:rPr lang="en-US" dirty="0" smtClean="0"/>
              <a:t>schema.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Redactable</a:t>
            </a:r>
            <a:r>
              <a:rPr lang="en-US" b="1" dirty="0" smtClean="0">
                <a:solidFill>
                  <a:schemeClr val="tx2"/>
                </a:solidFill>
              </a:rPr>
              <a:t> signature scheme to create M and P</a:t>
            </a:r>
            <a:r>
              <a:rPr lang="en-US" sz="1400" b="1" dirty="0" smtClean="0">
                <a:solidFill>
                  <a:schemeClr val="tx2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Implemented </a:t>
            </a:r>
            <a:r>
              <a:rPr lang="en-US" dirty="0" err="1" smtClean="0">
                <a:solidFill>
                  <a:schemeClr val="tx2"/>
                </a:solidFill>
              </a:rPr>
              <a:t>Merkle</a:t>
            </a:r>
            <a:r>
              <a:rPr lang="en-US" dirty="0" smtClean="0">
                <a:solidFill>
                  <a:schemeClr val="tx2"/>
                </a:solidFill>
              </a:rPr>
              <a:t> Hash Tree based scheme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Please refer to the </a:t>
            </a:r>
            <a:r>
              <a:rPr lang="en-US" dirty="0" smtClean="0">
                <a:solidFill>
                  <a:schemeClr val="tx2"/>
                </a:solidFill>
              </a:rPr>
              <a:t>paper for more detail.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Setting for measurements:</a:t>
            </a:r>
          </a:p>
          <a:p>
            <a:pPr lvl="1"/>
            <a:r>
              <a:rPr lang="en-US" dirty="0" smtClean="0"/>
              <a:t>Laptop with Intel Core i7 processor and 8GB RAM</a:t>
            </a:r>
          </a:p>
          <a:p>
            <a:pPr lvl="1"/>
            <a:r>
              <a:rPr lang="en-US" dirty="0" smtClean="0"/>
              <a:t>2048-bit RSA and SHA256</a:t>
            </a:r>
          </a:p>
          <a:p>
            <a:r>
              <a:rPr lang="en-US" dirty="0" smtClean="0"/>
              <a:t>Processing time (average of 10 executions)</a:t>
            </a:r>
          </a:p>
          <a:p>
            <a:pPr lvl="1"/>
            <a:r>
              <a:rPr lang="en-US" dirty="0" smtClean="0"/>
              <a:t>Top-most VTN: 23.4ms</a:t>
            </a:r>
          </a:p>
          <a:p>
            <a:pPr lvl="1"/>
            <a:r>
              <a:rPr lang="en-US" dirty="0" smtClean="0"/>
              <a:t>Intermediary: 22.7ms</a:t>
            </a:r>
          </a:p>
          <a:p>
            <a:pPr lvl="1"/>
            <a:r>
              <a:rPr lang="en-US" dirty="0" smtClean="0"/>
              <a:t>Verification at end-most VEN: 15ms</a:t>
            </a:r>
          </a:p>
          <a:p>
            <a:r>
              <a:rPr lang="en-US" dirty="0" smtClean="0"/>
              <a:t>Message size overhead</a:t>
            </a:r>
          </a:p>
          <a:p>
            <a:pPr lvl="1"/>
            <a:r>
              <a:rPr lang="en-US" dirty="0" smtClean="0"/>
              <a:t>50-60% of the original </a:t>
            </a:r>
            <a:r>
              <a:rPr lang="en-US" dirty="0" err="1" smtClean="0"/>
              <a:t>eiEvent</a:t>
            </a:r>
            <a:endParaRPr lang="en-US" dirty="0" smtClean="0"/>
          </a:p>
          <a:p>
            <a:pPr lvl="1"/>
            <a:r>
              <a:rPr lang="en-US" dirty="0" smtClean="0"/>
              <a:t>300-400 Byte per hop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 descr="C:\Users\Administrator\AppData\Local\Microsoft\Windows\Temporary Internet Files\Content.IE5\IT4F76J8\MC900441729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9" y="3962401"/>
            <a:ext cx="2132012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0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Implemented extended DR event signal verification under OpenADR specification</a:t>
            </a:r>
          </a:p>
          <a:p>
            <a:pPr lvl="1"/>
            <a:r>
              <a:rPr lang="en-US" dirty="0" smtClean="0"/>
              <a:t>Verifiable DR signal distribution path</a:t>
            </a:r>
          </a:p>
          <a:p>
            <a:pPr lvl="1"/>
            <a:r>
              <a:rPr lang="en-US" dirty="0" smtClean="0"/>
              <a:t>Verification of semantic consistency of DR signals</a:t>
            </a:r>
          </a:p>
          <a:p>
            <a:pPr lvl="1"/>
            <a:r>
              <a:rPr lang="en-US" dirty="0" smtClean="0"/>
              <a:t>Can be integrated into existing OpenADR systems</a:t>
            </a:r>
          </a:p>
          <a:p>
            <a:r>
              <a:rPr lang="en-US" dirty="0" smtClean="0"/>
              <a:t>Future Direction</a:t>
            </a:r>
          </a:p>
          <a:p>
            <a:pPr lvl="1"/>
            <a:r>
              <a:rPr lang="en-US" dirty="0" smtClean="0"/>
              <a:t>Improve the scheme for lower overheads</a:t>
            </a:r>
          </a:p>
          <a:p>
            <a:pPr lvl="1"/>
            <a:r>
              <a:rPr lang="en-US" dirty="0" smtClean="0"/>
              <a:t>Proposal to OpenADR Alliance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C:\Users\Administrator\AppData\Local\Microsoft\Windows\Temporary Internet Files\Content.IE5\SIW4NHBL\MC900078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32" y="4724400"/>
            <a:ext cx="229396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1554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direct your questions and comments to:</a:t>
            </a:r>
          </a:p>
          <a:p>
            <a:pPr marL="0" indent="0" algn="ctr">
              <a:buNone/>
            </a:pPr>
            <a:r>
              <a:rPr lang="en-US" sz="4000" b="1" dirty="0" smtClean="0"/>
              <a:t>dmashima@us.fujitsu.com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C:\Users\Administrator\AppData\Local\Microsoft\Windows\Temporary Internet Files\Content.IE5\YWCS4FAS\MC9004315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16764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OpenADR?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Internationally-recognized, and the most widely adopted standard for automated demand response</a:t>
            </a:r>
          </a:p>
          <a:p>
            <a:pPr eaLnBrk="1" hangingPunct="1"/>
            <a:r>
              <a:rPr lang="en-US" dirty="0" smtClean="0"/>
              <a:t>Defined as a subset of OASIS Energy Interoperation version 1.0</a:t>
            </a:r>
          </a:p>
          <a:p>
            <a:pPr eaLnBrk="1" hangingPunct="1"/>
            <a:r>
              <a:rPr lang="en-US" dirty="0" smtClean="0"/>
              <a:t>The latest 2.0 b profile was released in August,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7085F-A741-48DB-A9ED-0DAD3944AA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AutoShape 2" descr="data:image/jpeg;base64,/9j/4AAQSkZJRgABAQAAAQABAAD/2wCEAAkGBhESERQSERQWFRIUGRcXFRcXFxQXFBcXFRYVFxgZGxkXHSYeFxkjHRgYIC8gIycpLC0sFR4xNTAqNSYrLSkBCQoKDgwOGg8PGiwkHyQvLC0sNDAsLCwsLzIvLCwsLC0sLCwsLCwsLCwsLCwsLCktLCksLCwsLCksLCwsLCwsLP/AABEIAGoB3QMBIgACEQEDEQH/xAAcAAEAAgMBAQEAAAAAAAAAAAAABgcEBQgDAQL/xABTEAACAQIDBAYEBwsJBgYDAAABAgMAEQQFIQYHEjETIkFRYXEUMoGRI0JScoKhsTM1VGJzkpOywdHSFRcYQ1N1g9PwCKKjs7ThFjRjlMLEJCVl/8QAGgEBAAMBAQEAAAAAAAAAAAAAAAECAwQGBf/EADMRAAIBAgQDBgUEAwEBAAAAAAABAgMRBBIhMQUTUSIyQWFxgaGxwdHwBkNS4RRCkSMV/9oADAMBAAIRAxEAPwC8aUpQClKUApWPjcekS8Tmw7B2k9wHbUUzHaeWS4T4NfD1j5ns9lfPxnEaOE0m9ei3/orKSRLMRjY4/XdV8yL+6sCTajDjkxPkrfttUKZiTc6nv7a+V52p+oazf/nFJed39jJ1GTQbV4f8b82siDP8O3KQD511/WtUEIr5VI8fxKfajH4/ccxllhr6jlX2q7wmYSRG8bEeHYfMHSpPlW06yWWWyP2H4p/hNfawnGaNd5Zdl+e3/S8aiZvaUpX2zQUpSgFKUoBSlKAUpSgFKUoBSlKAUpSgFKUoBSlKAUpSgFKUoBSlKAUpWj2y2siy7DHESAsbhI0BALu17Lc8hYFidbBToeVG7EN21ZvKVSR3/wCJ/BYh/iOfrsL1Nd3m81MyLxPGIcQg4uENxK6XALKSAQQSLg/KGp1tRVIt2RSNWMnZMnFKUq5oKVENs95uFy51idXlmYcXBHw9VTexZmIAvY6C58LVFf6QMX4JJ+kX+GqOcVuzOVWEdGy2aVU39IGL8Ek/SL/DXpD/ALQGG+PhZgPxWjb7StRzI9SOdDqWrSots9vMy7GMEjm4JW5Ryjo3J7hfqufBSalNXTT2NE09UKUqAbV748Lg5nw6RvPLHo/CVWNW+SWOpI7bAgcr3BANpasiUlFXZP6VUH9IMfgR/Tj/AC6f0gx+BH9OP8us+dDqZc+n1+Zb9KqD+kGPwI/px/l1s8Bv6wLECaGeIdrWSRR+aeI+xTUqrB+JZVoPZlmUrByfO8PioxLhpVljPap5HuI5q3gbGs6tDUUpSgFKUoBWJmeZLChZtTyUdpNZTNYXPIVAs4zIzSFvijRB4d/medfL4njv8Sl2e89vv7FJysjwxuNeVi7m5+oDuA7BXpl+WSTGyDQcydFHmf2V6ZPlTTvbko1Y9w7h4mpxhsMsahEFlHZ/rma83w/hs8a3WrN5fi/zqZRjm1ZqsFsrEmr3dvHRfcP21tYcKiaKqr5AD7K+YrFLGhdzZR/qw8aieO2plc/B9RezkW9pP7K9DWrYPhqSy2fRLX89WatxiTEisXEZVDJ60anxtY+8a1DUz3EA36RvbY/aK3+TbS9IRHKAGPqkeqT3eBrKjxbCYqXLmrX6pW+pCmnoY2Y7JWuYTf8AFbn7D+/31HJIypIYEEcweYqyq1ed5Ksy3Gkg9U9/gfD7K5uIcEhKLnh1Z9PB+nR/AiVPoarZ3PyCIpTodEY9n4p8O7/VpTVauhBIIsRoR3EVMtms06WPhY9dLA+I7D59ns8arwXiEpP/AB6r18PsIS8GbilKV6c1FKUoBSlKAUpSgFKUoBSlKAUpSgFKUoBSlKAUpSgFKUoBSlKAVR2/jPePEw4RT1YU6R+VuOX1QfEKL+UtXfJIFBZjYAEk9gA1Jrk/P84OLxU+JN/hnZwDoQvJFPiECr7KxrStGxz4iVo26mBW82Hzz0TH4ecmyBwsmth0cnUcnwAbi+iKz8l2OM2VY3G260LJ0fMdWPrTnuI4XB84zUTIvoa5bONmcVnBpnYVKju73PPS8uw8xN34OCQ9pki6jH2leLyYVIq707n1E7q5zLvNcnNsYTz41HsWKNR9QFR3DYV5HWONWd2NlVQSxPcANSakG8r764z8oP1Er8bu/vpg/wAqPsNcLV52PmyV528zH/8ABOZfgWJ/QyfurDzDIsVALz4eaJdBxSRSItzyHEwteus6/E0KupV1DKwsysAVIPMEHQituQup0f4y6nIBF+dWhux3pyQyJhMa5eByFjlY3aJjoFZjq0ZOlzqvzfV1u9jYJcBMs0AthZyQF7I5LElB+KRcr3cLDsFQEisrunIwvKlI7CrkfM5C08rHm0kjHxLOxJ95robdPtGcXl0Zc8UsBMMh1JPAAUJJ5koUue+9c7Y77rJ89/1jWlZ3SNcQ7qLMjJ8kxGLk6LDRmWSxbhBRTwiwJu5A7R21u/5rc4/An/SYb/NrbbkPvp/gS/rR10FSnTjKN2TSoxlG7OZJt2ebKCWwclhro0LnTwRyT5WqOSwsjFXVlZTZlYFWU9xB1B8DXX1Uzv8AssQPhcQABI4kjfTVgvAVJ8rsPpUqUkldEVaCiror7ZHaqXL8Ss8ZPDoJkHKSO+oI+UNSp7D4Eg9RwTq6q6m6sAynvBFwfdXIVdRbA8X8l4Hi5+jw8+dujW1/G1qmg3qi2Gk3dG/pSldJ1ilKUBp9qMZwQ8I5yHh9nNv3e2oYBW+2wmvKi9irf2sT+4VgZBh+PERg8geI/RFx9dq8NxOTxOO5S6qK+vxZzz1lYl+UZeIYlX43Nj3sefu5eys2lfHcAEnkNT7K9rThGlBQjsjfYiG1WPLS9GPVTn4sRr7hp761+V5Y078INgBcnnYftNY88xdmY82JPvN6lGx8Fo3f5TW9ij95NeHoR/8AoY689m2/ZbL5IwXakY2O2S4ULRuWIF7Ec/K3bUdBqy6rzMsPwSyL2BjbyOo+q1dPGsBTw6jUpKyej+hM4pbE2yfG9LCrnnybzGh9/P21m1GtjsT90j8mH2H/AONSWvS8Pr8/Dwm97a+q0NYu6IntbgOFxKOT6N84cvePsrXZJjOjmRuwnhbybT6jY+ypXtDh+PDv3qOIfR1P1X99QWvLcVg8LjFVh42l7+P55mM9JXLMpXhgJuOJG7WVSfMgXrC2nz1cFhJsS4uIlJC3txOdEW/ZdiB7a9rGSlFSWxvfS5ptud42Hy1QpHS4lhdIVNtNbM7a8C3FuRJsbA2Nqhx+9bN8VJwxSGO97RYeME28yGcm3aCB4Vh7KbOz5zj3MrnrHpcTL2gE2AW9wCbcKg6AKeYWx6GyPZ7DYOMRYaJY0HOw6zHldmOrt4kmslmnreyOdZqmqdkc/PtznmHs8k2JjFx92isp8PhU7fCp3sZvuWVlhzBViY6LMlxFcnQOpJMfZ1rkc78Iq1ZIwwKsAQdCCLgjxB51S+9fdhHAhxuCXgjW3TQqOqoJsJEA9VQSAV5AaiwBucZR1TuHGcNYu5dQNeGNxscMbSysEjQFmZjZVA7Sarjcjtc08D4OVrvhwDETzMJ04e88BsL9zoOyozvw2uMmI9BRrQwcLTc7NKwDKD3hFKnuux7VFXdRZcxo6qyZj12r36TOzJl6iKMXHTSKGlb8ZUbqoO3rBj3gcqji7SZ/KBIr4515hkil4Dft+DThIqzN2u66HDRR4nFxh8WwDBXAKwX1AA5dJbm3Ybgd5saqqEpayZRQlLWTOesm3xZnhnKzkYhVNmjlUJINOQdVBU/ODeVXTslthhsxh6WAkEWEkbWEkZPYwHYdbEaG3ga+bVbF4XMIyk6DjsQkqgCWM/it3cuqbg21FUJgcVickzPr3vC3DKADwzQtYmwPO62Ya6MBfkai8ob6oi8qb1d0dMVXW3m96LBs2HwqrNiVuGJJ6GI9zW1dr81BFtbkHSthvO2yOEy8PA3wuJskLD4oZeJpB5LyPey1WW6zd2Mwdp8Txeixta1yDNJa5HFz4RcEkakm1+dWnJ3yxLVJu+WO5gtvCzvFOxilma3xMPFcLfstGpb84mke8XOsI46WWUXv8HiYtG9jqH9xFdE4PBRwoscSLHGosqooVQPADQV8x+XxToY5o0kjbmrqGU+w1HLfUcqX8ncg+wW9qHHMsE6iHFH1Rf4KUjnwE6q3bwH2FrG1gVz3vP3efydIk+GLejSNZdSWhkHWUcXO2l1bmCupvYm1t3e2PpmXieZgJIeJJz2XjUHjPdxKQx7ASR2VMJO+WW5NObvllubDa/bPDZdEJJySzXEca245COdu4C4ux0Fx2kA0pnO97NMS4WF+gUmyxwqGc35AuwLMfmhfKsORsRnuaaG3Sk8N+UOHTUaeAN7drv2Xq+tmNjsJgIwmHjAawDyEAyv4s/PmToLAX0Aqt5TemiKXlUejsihEzjPovhOLMAPlOuIKd9/hFK2qTbKb850Kpj1E0RsDKihZV72ZV6sg8FCnn63KrwqAbyN2cOMiefDoExigsCoA6aw9RxyLECwbmCBrbSpySjrFk8uUNYsnGBx0c0ayxMHjcBlZTcEGveqK3H7XGPEegu14cRxNFzssoBYgdwdQT5qO1jV61pGWZXNYTzK5Ct72eej5ZKoNnxFoF8pL9Jy/9MP7bVzkxsL1Ze/TPelxkeGU9XDpdrH+sls1iO8IEI+eai+73JPS8xw0RBKK/SycvUi6+vgSFT6dc1TtTscdZ56mUv3Y/ZpcPlsOEkXnGemHe0t2kHldiPIVzVmmWth55YHvxQu8ZJFr8DEBvIgAjwNdb1QO+/I+hzATqLLikDHn90iARvLq9H9daVo9n0NcRDs36G73BZ5riMGx52njGvhHJ7PuXvNXHXL2wOdei5jhpiSE4wkndwS9Q38BcN9AV1DU0XeJehK8DmPeV99cZ+UH6iV+N3f30wf5UfYa9N5g/wD22M/KD640Nee7v76YP8qPsNc/7nucn7nudP0pSu4+kRfeblQnyvFKRcohlW3Pih+E08wpHkxrmausNo2AweJJ5CGW/l0bVycK5a+6OLE7ot//AGfcWeLGRfFtC48z0qt9QX3VU+O+6yfPf9Y1af8As+xnpca3YEgHtLTH9n11VmO+6yfPf9Y1SfciZz7kfck27HaKDBY7p8SxWPonS4VmPExQjRQT2Grb/npyn+1k/Qzfw1z7hsHJK3DFG8jWvwxoztYczwqCbVl/+Hcb+CYr/wBvP/BUwnJKyRNOpNRskXnPvtypVJVpXPyViYE+1+EfXVR7fbcPmc6yFejijBWJL3IDEFmY/Kay6DQcIGupOhxWVzxANNDNECbAyRSRgnuBcC5rGqJ1JPRkVKs5aM3ex+ykuYYlYIweC4M0g5Rx31N/lHUKO0+AJHUcMKoqoosqgKoHIACwFVBuk3igyJgJYYow9+ieFBGC4FyHUaFmsesLa2FtauKt6SSWh1UIxUboUpStjcUpSgIXtV/5g/NWv3skPhz8xvtWvu10VplPYyj3gn/tWPs1Pw4hfxrr7xcfWBXh5PJxTtfy+Zz/AO5OK120OI4MO/ew4R9LQ/Vev3mOcRQ+uTxHUKNTb9ntqJ5xnTTkC3Ci8hz17z416DiXEKVGlKmpdtq1ul+vQ1nJJWNbVgZPhejgRe21z5tqftqIZFl/SygEdVes3kOQ9p/bU7r536fw7SlXfjovr9ClNeIqH7W4bhmD9jr9a6H6uGphWq2kwPSQkj1k6w8u0e7X2V9biuHdfCyS3Wq9v6uXmrojOQYro50PY3VP0tPttU7qs6mWV7SRugEjBXHO+gPiDy9lfG4FjYQUqNR28Vf4lKcraG1xQHA9+XCb+41XAqVZ7tCnAY4jxFtCRyAPPXtJqLohJAGpJsB4nlXPx3EQrVYwpu9r7efgRUd3oTzI/wDy8Xzag2/fEMuXRqOTzoG8gkrj61B9lWFhYOBFT5Kge4WqKb18kbE5ZMEF5IuGZRqSejPWAA5koXA8SK9bCDjRUfFJL4F5p5GjQbgsMowWIk+M2IKk9vCkURUe92P0qs+qP3GbUpFNJg5CAs5DxHsMoHCy372ULb5h7xV4Vem7xRFFpwVhWLmmDSWGWKQXSRHRh3qykH6jWVUS3m7VrgsDJZrTzK0cI04uJhYvbuQHi7r2HaKu3ZXZpJpK7Kh3J4kjNIra9JFKpI7uAP7roPqrEhHT59aXUNj2B8lxBAXysAPKpHuGyVnxc2J/q4Y+jGmhkkKnQ96qpuP/AFFqD5vimizHESx+vFi5nS/LijxDst/C4Fcu0E/M4doJvqdV0rW7OZ/FjcNHiIT1XGo04kb4yNbkwOn/AGrZV1neKpDf9hVGKwsgHWeJ1Y94jcFf+Y1XcTbU8q5w3lbSfyjmFsP1414YILf1jFvWX5ztYHkQFPbWVXu2MK77Nj7t1iWfBZOGv1MK4F/nIl/dGta/Jt5GPwkK4fDzqkScRC9HETdmLG5ZSTqTU63ubHmHLsA6XYYNRBIe8OqAOfpoB/i1t9yW1McuF9CcjpoOIoDzeFm4ri/yWYrbsHB31nlee1zJwbqWvbQr6PfNmo54hD5xQ/sUV+/56s0/to/0cf7q6K4B3CnAO4Vfly/ka8qX8mczZ5vOx2MgbD4iSNon4SQI0BurBgQRqNQK2u73GsMtzpVOno6HnyLidCfO1vcKsTejvFOXhIcMI2xL9ZuIcQjj7yAR1mPLwBPdfxfP5sbs5iMROipI0Uw6oKq4RioYAkkA27+YNtLVVR7Wruyij2tXdoi+4KIel4lrdYQqAe0Bn1Ht4R7qvCqR3An/APJxX5JP1zV3Vel3TSh3EKUpWpscxx3hzsBDbgzDhFvkjF8NvLh08q6YxE6ojO5sqAsx7gouT7q5nxf39b+8v/u1cO+bPOgy14weviWEI7eqbtJfwKKV+mKwpuyk/M5qbyqT82UNnWaticRNiHveZ2extcBj1V0+Stl9lY+HxTxnijdka1rozKbd11PLT6q8q6B2G3d4E5fhmxGFjeZ41kdpFBe8nXAPkGC28KwhFzdzmpwdRtlFNnWJOhnmI8ZZP314TYp3txuzW5cTM1vea6Z/m6yv8Cg/MFeeJ3a5YyMowkKlgQGCgEEi1wRyIrR0ZdTZ4eT8TmRluLHtrqPYPPPTMvw85N3KcMn5SMlH95UnyIrl+SFkJRxZ1JVh3Mpsw94NW/uCzvTE4NjyInjF9bGySWHYARGfNzUUXaVimHdpWILvN++2M+ev/Kjry3d/fTB/lR9hr13m/fbGfPX/AJUdeGwEqrmeEZiFUSi5JAA0PMnlVP3Pcp+77nUNKwv5bw39vF+kT99YeZ7Z4DDpxzYmFRqQA6s7W+Si3Zj4AGu259G6NTvXzhcPleIuetMOgQXsSZdGt4hONvo1zbUu3j7eNmU44AUw0VxEp5sTzkYDS5sAB2DzNR/I8llxeIjw8Iu8hte1wo+M7fiqLk+VuZFcdSWeVkcFaWeVkXVuJysx4CSY/wBfKxX5kYEY/wB4SVR2YLaWQHsdx7mNdX5TliYeCKCMWSJFRe+yi1z3k8yfGuU81+7zflJP12q9VWikXrxyxiia7kPvp/gS/rR10FXPu5D76f4Ev60ddBVrR7pth+4eOMwccqNHKoeNwVZWAKsDzBBrl3bDIPQsbPhtSsbfBk9sbgOmvaQGCk96muqKoTfth7ZjG3y8Ol/NZJR9lvdVay7NyMQrxuQrZtyMbhCDYjEQH3TJXWFchYbE9G6Sf2bK/wCYQ37K68RgQCOR199RQ2ZXDPRn2lKV0HUKUpQGh2uwnFErjmh18m0+21ROOQqQw5ggjzGoqx5oQ6lW1DAg+RqvsfgmikZG7OR7x2GvH8ewzhVWIjs9H6r+vkYVFrc2Wc4R5WWeNS6SKOQJKkCxFh5fbXjgtnZ5DqvAvaW0/wB3ma9dns56JuB/ubf7p7/LvqZA35VrhMDhse+fJu/+y8/syYxUtTGy/L0hTgT2ntJ7zWVSlephCMIqMVZI22FKUqwIhnuz7IxeIXjOpA5r7Pk/ZWiqzK1eby4aMcUqKzHkOFSx9/Z415jHcFpXdWE1FeN9vb7GMoLchCqSbAXJ5Ac6lOz2QFCJZRZvir3eJ8fCvmU7QQlwghEXEbArbmeV7AVI6jhXDsO3zlPPbysk/fX0EIrcUpSvUGxRO8jdXLhpGxWBRnw7HiaNAS8DXvdQNTHfUW9XyFx4bN778ZAgSdFxSiwDMxSW3i4DB9O0i57Sav2o/nGwOXYpi02GjLtzdQY3Pm0ZBPtNYum07xZg6TTvB2K4zHf/ACFSMPhFViNGkkLAH5iqLj6QqHZflWY53ii5LSEmzzMLQwqNeEWsNL6RrqSbnmWq6sHunyiM3GFVvCR5ZV/NkYj6qlWHw6RqEjVURRZVUBVA7gBoBTJKXeZHKlLvs1+zOzsOBwyYaG/CnNj6zsfWdvEn3aAaAVzdi8tOIzWaBSFaXGToCeQLYhwCbdldS1zNgvv6P7xb/rDUVVovUiulZLzGEzLM8kxJTrQsT1o3HFBMB8YdjjUdZSCORI1FTOH/AGgpOHr4JS3eJyqn2GMke81buPy2GdDHPGksZ5q6qy+5hao1Nunyhm4jhQPBXmVfcrgVOSS7rJ5c49xlQbU70MfmI9HUCKKTq9DCGZ5L/FZvWe/yVABBsQanO6vdc+HcYzGraYD4GLQmO4sXe2nHY2C9l9dfVsDJ9l8HhLnDYeOInQsqjjI8W9Y+01tKlU9bydy0aWuaTuzHx+BjmieGVQ0cilXU8iCLGueNr9hcZlM/TxFzAjcUOIT1k7hJb1G7CfVYHxKjo+vhF9Dyq0oKRadNTKPyff1iUULiYEnI+OrmJj4leFlJ8uEeFfnOt/OKkUrhoEgJ042bpXHiAVVQfMMKsvMN2WVTEl8JGCTcmPiiuTzJ6Irev1lu7XK4CGjwkZYG4MnFKQR2jpC1j5VTLU2uZ5Ku2YprYvd/is0m6ecuuHZuKWd78cveIydWJ5cfIeJFquPbvCJFk+KjjULGmHZUUaBVVbADwAFScCvxiMOkiMkihkcFWVgCrKwsQQeYI7KvGCijSNNRTSKS3BE+l4ju6EX8+kFv21eNavI9l8Jg+L0WFIuO3EVvdrXsCTc2Fzpy1NbSkI5VYU4ZI2FKUq5ocyY1bZ6394/bjLipRv8AMW5xuHiI+DSEup1sWkkYOO7QRp76tttkMEcT6WcPGcRcHpLa8QFg1uXFb41r6V5bVbF4TMEVcShJS/A6nhkTi52PaDYaEEaDTQVjy3la6nO6TytX3OZMty84iaKAXBmdI7jmOkYLf2Xv7K62jjCgKBYAAAdwHKohsvuqwGBlE6dJJKt+BpWB4LixKhVUXtcXIJ1PfUxqaUMq1Jo03BailKVqbnM283K/R80xSgWV26VfESgOx/PLj2V67qcU6ZtheD45dGHehjcn2AqG+jV47WbAYPMeE4hWEiDhWSNuFwt721BDC/eDa5ta5rz2T3dYLL2LwKzSkcJkkIZwvMgWAVQe2wF7C97Vz8p57nLyXzM3gUnvYwTx5tieIWEhSRD8pTGi3H0lZfo1Ea6vzrZvC4tQuKhSUL6pYdZb8+Fhqt/A1of5o8o/Bf8Aiz/x1E6LbuitTDycro5t4R3V9ArpH+aTKPwX/iz/AMde+G3YZSnLCRn5/FIPdISKryJdSiw0/FnPGRbO4nGydHhYmkN7MRoieLudF79dT2A10Bu93eRZbGWJEmKkFpJLaAc+BL6hL8zzYi55ACV4bDJGoSNVRByVQFUeQGgr1raFJR1OinRUNfEVyVnUZXEzqwsVllBHcRIwNda1Edpd1uX42UzSK6StbjeJuEvYWHECCpNu219BrpSpDMtCa1NzWhVu42MnMyQDZYJLnsF2iAroCtJsvsbhMvRlwyWL243YlpHtyux7Bc6CwFzprW7q0I5Y2LU4ZI2Yqld/+AYTYWex4GR4yewMrcYHmQzH6Bq6qwc5yWDFwtBiEEkbcwbixHIgjVWHYRrUzjmViakM8bHJZrq3ZSdnwOFdwQ7QQlgb3uY1J51GcFuWyuOQOUkkANwkj8UftAA4h4MSD23qdAVnSpuO5lRpOF7n2lKVsdApSlAK1me5OJ000kX1T3+B8K2dKyrUYVoOnNXTIauVrJGVJVhYjQg8xW0ynaF4bK3Wj7u0eR/Z9lSTNsjScX9VxyYfYe8VEMflUsJ666djDVT7f314qvg8Tw6pzKTduq+q/EYOLi7k1wWbRS+owv8AJOje6syqzrKizSZfVkf84ke4130f1DparD/n2f3LKp1LCr8ySBRdiAB2k2FQNs8xB/rW+ofZWLLOzasxY+JJ+2tan6hppdiDfrp9yeaSrMtqkXSLrt3/ABR/F/rWotiMQzsWckse0/60FeaqSbAXJ5Ac63+VbLM1mm6q/J+MfP5I+vyr5E6uL4pPKlp8F6/noZ3czH2dylpJA50RCDfvI1AH7amlfmKIKAqgADQAchX6r12AwUcJSyLVvdm8Y5UKUpXeWFKUoBSlKAVzNgvv6P7xb/rDXTNcz4cWz+3/APSb/rDWNbZepz19l6nTFKUrY6BSlKAUpSgFKUoBSlKAUpSgFKUoBSlKAUpSgMDP81XC4WfENyhjd7d/CpIHtOntqJbrsTiY/ScFjZHlxEJilDOWJKYmJWsC3MK4kH7uVbHeBh2xCYbBIWX0qZQ7KASkUIMzNqCvrIi2bQ8dteVao5TPgs2ws7zy4lcUkmFld1iXgK/Cw3ESKLFgwuflc9aq9yj3uT5+RqKbqcXJLlOGeR2dz0t2dmdjaaQC7MSToB7qlb8j5VV+7rbjC4TLoMPiBOsqdJxAYbEsBxSuw1VCDoRR94PvL86FpVEthcVI82Zh3ZgmNdUDMzBV6OIhVv6q3JNhprUtBquMm2sw+CxeZJiBMDJii6cME8ileiiW/FGhHNT7qkl7lj1EcLi5Dns8ZdujGCiYJxNwBjM4LBb24rAC/PSpNl+OSaJJY78DgMvErK1j3qwBB8CKi+Ehb+X534TwnBRANY8NxNISL8r6jTxoxImFVpsxn8xzXpZJGOFzE4pMOhZiiNgnCKVBNl41V20Av41M9r8xeDBYiSIFpQhEQAJJkfqJoPxiKgufbFz4HB4eeLEYjEfye8MiQcMNuFWVZAnAgc9Rm5k3F+dQyJFpVV8Oe4jC5xiZpJGbAyYhMI6lmKwSNh4ZIZADcKpZmQ2sOuCb6Ws5HBAI5EXHkaheCyBMU2c4edT0c86i5HZ6LhwHW/MqwuD3rUslmw2cxDtmGaKzMVSXDhASSFBwkLEKDooJJOnaa9N4Gey4TATSwAGc8EcV7WEkzrGp1004r28K0W62PEiTH+lgicSQxsxBAk6GBIRICeYcIGuPlVu94eSS4rL5ooPu44JYgbavC6yBdbDrcPDrp1qbobo08+wuJw6xT4PE4iXGI6GXpp3MWIUsBKrKxKoLFithpbv1qeVAZt4z4lIoMBDMMdI0YkWXDyhMMtwZWlLBVIChgLNckip9RBW8CrG9Ckx2YDHZhJhyk6rEnpzYccHQxE8KcYBHETqBViZHgY4YESKR5I7cSu8jSswclgeNiSw1015WqAQZpgcPjsxGNgZ2fEK0beiSzAp0EQ0ZY2AHEDperAyXMop4UkgDCI3ChkaMgKStuBwCo07qIIzqUpUlhSlKAUpSgFfGUEWOor7SgNVitmoH1ClD+KbfVy+qtfJsZ8mXTxW/1g1JaV8+rwzC1XeUF7afKxVwTIuNjG/tR+af31kwbHxj13ZvKyj9p+ut/SqR4Rg4u6h8W/myMkTGwmXRRfc0A8eZ951rJpSvowhGCyxVkXFKUqwFKUoBSlKAUpSgFacbIYL0n0v0eP0i9+ktrxWtxW5cVvjWvW4pQWFKUoBSlKAUpSgFKUoBSlKAUpSgFKUoBSlKAUpSgFKUoBSlKAUpSgFKUoBSlKAUpSgFKUoBSlKAUpSgFKUoD//Z"/>
          <p:cNvSpPr>
            <a:spLocks noChangeAspect="1" noChangeArrowheads="1"/>
          </p:cNvSpPr>
          <p:nvPr/>
        </p:nvSpPr>
        <p:spPr bwMode="auto">
          <a:xfrm>
            <a:off x="155575" y="-846138"/>
            <a:ext cx="7924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openadr.memberclicks.net/assets/images/opena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446509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OpenADR Communication Model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Communication nodes are organized as a tree</a:t>
            </a:r>
          </a:p>
          <a:p>
            <a:pPr eaLnBrk="1" hangingPunct="1"/>
            <a:r>
              <a:rPr lang="en-US" dirty="0"/>
              <a:t>HTTP and XMPP as transport mechanisms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7085F-A741-48DB-A9ED-0DAD3944AA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oadr-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257800" cy="29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221069"/>
            <a:ext cx="37327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Virtual End Node (VEN): DR Client</a:t>
            </a:r>
          </a:p>
          <a:p>
            <a:r>
              <a:rPr lang="en-US" dirty="0" smtClean="0"/>
              <a:t>Virtual Top Node (VTN): DR Server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2324" y="2895600"/>
            <a:ext cx="1129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Utility/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ISO/RTO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7411" y="2286000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DR Aggregator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4909" y="3962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BEMS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106" y="2971800"/>
            <a:ext cx="245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HEMS,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Thermostat,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Smart Appliance etc.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81000" y="3962400"/>
            <a:ext cx="1308476" cy="612648"/>
          </a:xfrm>
          <a:prstGeom prst="wedgeRectCallout">
            <a:avLst>
              <a:gd name="adj1" fmla="val 98864"/>
              <a:gd name="adj2" fmla="val -731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Top-most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VTN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302124" y="5483352"/>
            <a:ext cx="1308476" cy="612648"/>
          </a:xfrm>
          <a:prstGeom prst="wedgeRectCallout">
            <a:avLst>
              <a:gd name="adj1" fmla="val -58902"/>
              <a:gd name="adj2" fmla="val -11389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End-most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842324" y="4568952"/>
            <a:ext cx="1434276" cy="612648"/>
          </a:xfrm>
          <a:prstGeom prst="wedgeRectCallout">
            <a:avLst>
              <a:gd name="adj1" fmla="val 77961"/>
              <a:gd name="adj2" fmla="val -3308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Intermediary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AppData\Local\Microsoft\Windows\Temporary Internet Files\Content.IE5\IT4F76J8\MP9003988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2057400" cy="1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OpenADR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/>
          <a:lstStyle/>
          <a:p>
            <a:r>
              <a:rPr lang="en-US" dirty="0" smtClean="0"/>
              <a:t>Mandates use of TLS with client authentication</a:t>
            </a:r>
          </a:p>
          <a:p>
            <a:pPr lvl="1"/>
            <a:r>
              <a:rPr lang="en-US" dirty="0" smtClean="0"/>
              <a:t>All nodes are equipped with a key pair and certificate</a:t>
            </a:r>
          </a:p>
          <a:p>
            <a:pPr lvl="1"/>
            <a:r>
              <a:rPr lang="en-US" dirty="0" smtClean="0"/>
              <a:t>Message (e.g., DR event signal) integrity and confidentiality</a:t>
            </a:r>
          </a:p>
          <a:p>
            <a:pPr lvl="1"/>
            <a:r>
              <a:rPr lang="en-US" dirty="0" smtClean="0"/>
              <a:t>Mutual Authentication</a:t>
            </a:r>
          </a:p>
          <a:p>
            <a:r>
              <a:rPr lang="en-US" dirty="0" smtClean="0"/>
              <a:t>Optionally supports XML Signature for non-repudiation</a:t>
            </a:r>
          </a:p>
          <a:p>
            <a:r>
              <a:rPr lang="en-US" b="1" i="1" dirty="0" smtClean="0"/>
              <a:t>Sufficient for establishing one-hop security, but…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r>
              <a:rPr lang="en-US" dirty="0" smtClean="0"/>
              <a:t>Problem in Multi-hop DR Communication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38102"/>
            <a:ext cx="4102119" cy="44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 bwMode="auto">
          <a:xfrm rot="17367589">
            <a:off x="2440375" y="2082604"/>
            <a:ext cx="381000" cy="92018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50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28600" y="3048000"/>
            <a:ext cx="5486400" cy="2971800"/>
          </a:xfrm>
          <a:prstGeom prst="triangle">
            <a:avLst>
              <a:gd name="adj" fmla="val 4974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953000" cy="4525963"/>
          </a:xfrm>
        </p:spPr>
        <p:txBody>
          <a:bodyPr/>
          <a:lstStyle/>
          <a:p>
            <a:r>
              <a:rPr lang="en-US" sz="2800" dirty="0" smtClean="0"/>
              <a:t>What happens if intermediary is compromised or misbehaving?</a:t>
            </a:r>
          </a:p>
          <a:p>
            <a:r>
              <a:rPr lang="en-US" sz="2800" dirty="0" smtClean="0"/>
              <a:t>How can downstream entities detect the problem/attack?</a:t>
            </a:r>
            <a:endParaRPr lang="en-US" sz="2800" dirty="0"/>
          </a:p>
        </p:txBody>
      </p:sp>
      <p:pic>
        <p:nvPicPr>
          <p:cNvPr id="9" name="Picture 4" descr="http://profile.ak.fbcdn.net/hprofile-ak-snc6/c75.0.100.100/p100x100/260912_100001792006728_20739183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5341" y="6031468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Impact of malicious DR signal could be broad!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8839200" cy="4525963"/>
          </a:xfrm>
        </p:spPr>
        <p:txBody>
          <a:bodyPr/>
          <a:lstStyle/>
          <a:p>
            <a:r>
              <a:rPr lang="en-US" dirty="0" smtClean="0"/>
              <a:t>Provide end-most VENs with verifiable information to make informed decision</a:t>
            </a:r>
          </a:p>
          <a:p>
            <a:pPr lvl="1"/>
            <a:r>
              <a:rPr lang="en-US" dirty="0" smtClean="0"/>
              <a:t>Entities involved in DR signal distribution path</a:t>
            </a:r>
          </a:p>
          <a:p>
            <a:pPr lvl="1"/>
            <a:r>
              <a:rPr lang="en-US" dirty="0" smtClean="0"/>
              <a:t>Contents of the DR signal issued by the top-most VTN.</a:t>
            </a:r>
          </a:p>
          <a:p>
            <a:r>
              <a:rPr lang="en-US" dirty="0" smtClean="0"/>
              <a:t>Does not violate OpenADR 2.0 specification</a:t>
            </a:r>
          </a:p>
          <a:p>
            <a:pPr lvl="1"/>
            <a:r>
              <a:rPr lang="en-US" dirty="0" smtClean="0"/>
              <a:t>In OpenADR 2.0b schema, </a:t>
            </a:r>
            <a:r>
              <a:rPr lang="en-US" dirty="0" err="1" smtClean="0">
                <a:latin typeface="Arial Rounded MT Bold" panose="020F0704030504030204" pitchFamily="34" charset="0"/>
              </a:rPr>
              <a:t>eiEvent:eventDescriptor:vtnComment</a:t>
            </a:r>
            <a:r>
              <a:rPr lang="en-US" dirty="0" smtClean="0"/>
              <a:t> can accommodate </a:t>
            </a:r>
            <a:r>
              <a:rPr lang="en-US" u="sng" dirty="0" smtClean="0"/>
              <a:t>arbitrary text data</a:t>
            </a:r>
            <a:r>
              <a:rPr lang="en-US" dirty="0" smtClean="0"/>
              <a:t>, under which we can embed additional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dirty="0" smtClean="0"/>
              <a:t>Verifiable DR Signal Distribution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229600" cy="4525963"/>
          </a:xfrm>
        </p:spPr>
        <p:txBody>
          <a:bodyPr/>
          <a:lstStyle/>
          <a:p>
            <a:r>
              <a:rPr lang="en-US" dirty="0" smtClean="0"/>
              <a:t>Implemented as the chain of digital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Top-most</a:t>
            </a:r>
          </a:p>
          <a:p>
            <a:pPr algn="ctr"/>
            <a:r>
              <a:rPr lang="en-US" dirty="0" smtClean="0"/>
              <a:t>VTN (T)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0" y="3276600"/>
            <a:ext cx="1295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8" name="Elbow Connector 7"/>
          <p:cNvCxnSpPr>
            <a:stCxn id="5" idx="3"/>
            <a:endCxn id="6" idx="0"/>
          </p:cNvCxnSpPr>
          <p:nvPr/>
        </p:nvCxnSpPr>
        <p:spPr>
          <a:xfrm>
            <a:off x="1905000" y="2324100"/>
            <a:ext cx="1028700" cy="952500"/>
          </a:xfrm>
          <a:prstGeom prst="bentConnector2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AppData\Local\Microsoft\Windows\Temporary Internet Files\Content.IE5\SIW4NHBL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0618"/>
            <a:ext cx="858837" cy="85883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27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7" y="2403475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4800600" y="4267200"/>
            <a:ext cx="1295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" name="Elbow Connector 9"/>
          <p:cNvCxnSpPr>
            <a:stCxn id="6" idx="6"/>
            <a:endCxn id="12" idx="0"/>
          </p:cNvCxnSpPr>
          <p:nvPr/>
        </p:nvCxnSpPr>
        <p:spPr>
          <a:xfrm>
            <a:off x="3581400" y="3733800"/>
            <a:ext cx="1866900" cy="533400"/>
          </a:xfrm>
          <a:prstGeom prst="bentConnector2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86600" y="5410200"/>
            <a:ext cx="13716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End-most</a:t>
            </a:r>
          </a:p>
          <a:p>
            <a:pPr algn="ctr"/>
            <a:r>
              <a:rPr lang="en-US" dirty="0" smtClean="0"/>
              <a:t>VEN (E)</a:t>
            </a:r>
            <a:endParaRPr lang="en-US" dirty="0"/>
          </a:p>
        </p:txBody>
      </p:sp>
      <p:cxnSp>
        <p:nvCxnSpPr>
          <p:cNvPr id="14" name="Elbow Connector 13"/>
          <p:cNvCxnSpPr>
            <a:stCxn id="12" idx="6"/>
            <a:endCxn id="19" idx="0"/>
          </p:cNvCxnSpPr>
          <p:nvPr/>
        </p:nvCxnSpPr>
        <p:spPr>
          <a:xfrm>
            <a:off x="6096000" y="4724400"/>
            <a:ext cx="1676400" cy="685800"/>
          </a:xfrm>
          <a:prstGeom prst="bentConnector2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Administrator\AppData\Local\Microsoft\Windows\Temporary Internet Files\Content.IE5\SIW4NHBL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789363"/>
            <a:ext cx="858837" cy="858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33" name="Picture 2" descr="C:\Users\Administrator\AppData\Local\Microsoft\Windows\Temporary Internet Files\Content.IE5\SIW4NHBL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858837" cy="85883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7" y="3054782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7" y="3082925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AppData\Local\Microsoft\Windows\Temporary Internet Files\Content.IE5\SIW4NHBL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858837" cy="858837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35" name="Picture 2" descr="C:\Users\Administrator\AppData\Local\Microsoft\Windows\Temporary Internet Files\Content.IE5\SIW4NHBL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3789363"/>
            <a:ext cx="858837" cy="85883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3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4114800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4142943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istrator\AppData\Local\Microsoft\Windows\Temporary Internet Files\Content.IE5\YWCS4FAS\MC9000132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4" y="4142943"/>
            <a:ext cx="44926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86000" y="42672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000" dirty="0" smtClean="0"/>
              <a:t>2</a:t>
            </a:r>
            <a:r>
              <a:rPr lang="en-US" dirty="0" smtClean="0"/>
              <a:t>=[</a:t>
            </a:r>
            <a:r>
              <a:rPr lang="en-US" dirty="0"/>
              <a:t>P</a:t>
            </a:r>
            <a:r>
              <a:rPr lang="en-US" sz="1000" dirty="0"/>
              <a:t>1</a:t>
            </a:r>
            <a:r>
              <a:rPr lang="en-US" dirty="0" smtClean="0"/>
              <a:t>, B]</a:t>
            </a:r>
            <a:r>
              <a:rPr lang="en-US" sz="1000" dirty="0" smtClean="0"/>
              <a:t>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6545" y="2819400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000" dirty="0" smtClean="0"/>
              <a:t>1</a:t>
            </a:r>
            <a:r>
              <a:rPr lang="en-US" dirty="0" smtClean="0"/>
              <a:t>=[M, A]</a:t>
            </a:r>
            <a:r>
              <a:rPr lang="en-US" sz="1000" dirty="0" smtClean="0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5181600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000" dirty="0" smtClean="0"/>
              <a:t>3</a:t>
            </a:r>
            <a:r>
              <a:rPr lang="en-US" dirty="0" smtClean="0"/>
              <a:t>=[P</a:t>
            </a:r>
            <a:r>
              <a:rPr lang="en-US" sz="1000" dirty="0" smtClean="0"/>
              <a:t>2</a:t>
            </a:r>
            <a:r>
              <a:rPr lang="en-US" dirty="0" smtClean="0"/>
              <a:t>, E]</a:t>
            </a:r>
            <a:r>
              <a:rPr lang="en-US" sz="1000" dirty="0" smtClean="0"/>
              <a:t>B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152400" y="4750832"/>
            <a:ext cx="4362450" cy="1192768"/>
          </a:xfrm>
          <a:prstGeom prst="wedgeRectCallout">
            <a:avLst>
              <a:gd name="adj1" fmla="val 110562"/>
              <a:gd name="adj2" fmla="val 4492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E verifies P</a:t>
            </a:r>
            <a:r>
              <a:rPr lang="en-US" sz="1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, P</a:t>
            </a:r>
            <a:r>
              <a:rPr lang="en-US" sz="1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, and P</a:t>
            </a:r>
            <a:r>
              <a:rPr lang="en-US" sz="1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 in order, which establishes verifiable path.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- Verification </a:t>
            </a:r>
            <a:r>
              <a:rPr lang="en-US" dirty="0">
                <a:solidFill>
                  <a:schemeClr val="tx2"/>
                </a:solidFill>
              </a:rPr>
              <a:t>of P</a:t>
            </a:r>
            <a:r>
              <a:rPr lang="en-US" sz="1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: T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- Verification </a:t>
            </a:r>
            <a:r>
              <a:rPr lang="en-US" dirty="0">
                <a:solidFill>
                  <a:schemeClr val="tx2"/>
                </a:solidFill>
              </a:rPr>
              <a:t>of P</a:t>
            </a:r>
            <a:r>
              <a:rPr lang="en-US" sz="1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: T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>
                <a:solidFill>
                  <a:schemeClr val="tx2"/>
                </a:solidFill>
              </a:rPr>
              <a:t>A </a:t>
            </a:r>
            <a:r>
              <a:rPr lang="ja-JP" altLang="en-US" dirty="0">
                <a:solidFill>
                  <a:schemeClr val="tx2"/>
                </a:solidFill>
              </a:rPr>
              <a:t>→ </a:t>
            </a:r>
            <a:r>
              <a:rPr lang="en-US" altLang="ja-JP" dirty="0" smtClean="0">
                <a:solidFill>
                  <a:schemeClr val="tx2"/>
                </a:solidFill>
              </a:rPr>
              <a:t>B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3276600"/>
            <a:ext cx="1981200" cy="1207961"/>
          </a:xfrm>
          <a:prstGeom prst="wedgeRoundRectCallout">
            <a:avLst>
              <a:gd name="adj1" fmla="val 3966"/>
              <a:gd name="adj2" fmla="val -617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Metadata that uniquely identifies the DR </a:t>
            </a:r>
            <a:r>
              <a:rPr lang="en-US" dirty="0" smtClean="0">
                <a:solidFill>
                  <a:schemeClr val="tx2"/>
                </a:solidFill>
              </a:rPr>
              <a:t>Signal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059" y="167640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T’s DR Signal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38600" y="2373868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A’s DR Signal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66555" y="3440668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B’s DR Signal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7541816" y="2512616"/>
            <a:ext cx="384968" cy="1447800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6256" y="2438400"/>
            <a:ext cx="250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Compared to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evaluate consistency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11" grpId="0" animBg="1"/>
      <p:bldP spid="13" grpId="0" animBg="1"/>
      <p:bldP spid="30" grpId="0"/>
      <p:bldP spid="31" grpId="0"/>
      <p:bldP spid="9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C:\Users\Administrator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64468"/>
            <a:ext cx="3382962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r>
              <a:rPr lang="en-US" dirty="0" smtClean="0"/>
              <a:t>Implementation – Top-most VTN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24200" y="1740932"/>
            <a:ext cx="5029200" cy="2602468"/>
            <a:chOff x="3124200" y="1740932"/>
            <a:chExt cx="5029200" cy="2602468"/>
          </a:xfrm>
        </p:grpSpPr>
        <p:sp>
          <p:nvSpPr>
            <p:cNvPr id="8" name="Rectangle 7"/>
            <p:cNvSpPr/>
            <p:nvPr/>
          </p:nvSpPr>
          <p:spPr>
            <a:xfrm>
              <a:off x="6019800" y="2895600"/>
              <a:ext cx="2133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EXI-encoded </a:t>
              </a:r>
              <a:r>
                <a:rPr lang="en-US" dirty="0" err="1" smtClean="0"/>
                <a:t>eiEvent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00400" y="1740932"/>
              <a:ext cx="2819400" cy="1154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3200400"/>
              <a:ext cx="281940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4200" y="2590800"/>
              <a:ext cx="26611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Compressed with EXI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</a:rPr>
                <a:t>(Efficient XML Interchange)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</a:rPr>
                <a:t>Then encoded by Base64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19800" y="33528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Recipient ID (ID</a:t>
            </a:r>
            <a:r>
              <a:rPr lang="en-US" sz="1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19800" y="38100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Signature (P</a:t>
            </a:r>
            <a:r>
              <a:rPr lang="en-US" sz="1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990600" y="4724400"/>
            <a:ext cx="3619500" cy="1146048"/>
          </a:xfrm>
          <a:prstGeom prst="wedgeRectCallout">
            <a:avLst>
              <a:gd name="adj1" fmla="val 89646"/>
              <a:gd name="adj2" fmla="val -1149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Metadata M is calculated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ased on the original message or EXI-encoded message, which is then signed with the recipient ID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66" name="Picture 18" descr="C:\Users\Administrator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55775"/>
            <a:ext cx="29321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C:\Users\Administrator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203517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istrator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133600"/>
            <a:ext cx="2035175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istrator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2133600"/>
            <a:ext cx="203517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r>
              <a:rPr lang="en-US" dirty="0" smtClean="0"/>
              <a:t>Implementation – Intermediary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4B61-D119-4C2A-B0FD-8BB9E4349C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483" y="1411069"/>
            <a:ext cx="171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signal from </a:t>
            </a:r>
          </a:p>
          <a:p>
            <a:r>
              <a:rPr lang="en-US" dirty="0" smtClean="0"/>
              <a:t>Top-most VTN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90600" y="3250442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90600" y="35052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90600" y="29718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DR</a:t>
            </a:r>
            <a:r>
              <a:rPr lang="en-US" sz="1000" dirty="0" err="1" smtClean="0"/>
              <a:t>top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00" y="1219200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Intermediary generates</a:t>
            </a:r>
          </a:p>
          <a:p>
            <a:r>
              <a:rPr lang="en-US" dirty="0" smtClean="0"/>
              <a:t>its own DR signal based on</a:t>
            </a:r>
          </a:p>
          <a:p>
            <a:r>
              <a:rPr lang="en-US" dirty="0"/>
              <a:t>t</a:t>
            </a:r>
            <a:r>
              <a:rPr lang="en-US" dirty="0" smtClean="0"/>
              <a:t>he one from the upstream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326642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91000" y="35814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91000" y="30480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DR</a:t>
            </a:r>
            <a:r>
              <a:rPr lang="en-US" sz="1000" dirty="0" err="1" smtClean="0"/>
              <a:t>top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209800" y="3048000"/>
            <a:ext cx="1752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191000" y="3886200"/>
            <a:ext cx="8382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ID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91000" y="4140958"/>
            <a:ext cx="8382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0800" y="1210270"/>
            <a:ext cx="272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intermediaries processes similarly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467600" y="3376684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67600" y="3631442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</a:t>
            </a:r>
            <a:r>
              <a:rPr lang="en-US" sz="1000" dirty="0" smtClean="0"/>
              <a:t>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098042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DR</a:t>
            </a:r>
            <a:r>
              <a:rPr lang="en-US" sz="1000" dirty="0" err="1" smtClean="0"/>
              <a:t>top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467600" y="3936242"/>
            <a:ext cx="8382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ID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67600" y="4191000"/>
            <a:ext cx="8382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410200" y="3505200"/>
            <a:ext cx="17526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67600" y="4469642"/>
            <a:ext cx="8382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ID</a:t>
            </a:r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67600" y="4724400"/>
            <a:ext cx="8382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</a:t>
            </a:r>
            <a:r>
              <a:rPr lang="en-US" sz="1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25" grpId="0" animBg="1"/>
      <p:bldP spid="35" grpId="0" animBg="1"/>
      <p:bldP spid="36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2010-IEEE-PES-Template-Office07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2010-IEEE-PES-Template-Office07-V2</Template>
  <TotalTime>1038</TotalTime>
  <Words>631</Words>
  <Application>Microsoft Office PowerPoint</Application>
  <PresentationFormat>On-screen Show (4:3)</PresentationFormat>
  <Paragraphs>137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2010-IEEE-PES-Template-Office07-V2</vt:lpstr>
      <vt:lpstr>Enhancing Demand Response Signal Verification in Automated Demand Response Systems</vt:lpstr>
      <vt:lpstr>What is OpenADR?</vt:lpstr>
      <vt:lpstr>OpenADR Communication Model</vt:lpstr>
      <vt:lpstr>Security in OpenADR</vt:lpstr>
      <vt:lpstr>Problem in Multi-hop DR Communication </vt:lpstr>
      <vt:lpstr>Proposed Solution </vt:lpstr>
      <vt:lpstr>Verifiable DR Signal Distribution Path</vt:lpstr>
      <vt:lpstr>Implementation – Top-most VTN</vt:lpstr>
      <vt:lpstr>Implementation – Intermediary</vt:lpstr>
      <vt:lpstr>Extension for Privacy</vt:lpstr>
      <vt:lpstr>Performance Summary</vt:lpstr>
      <vt:lpstr>Conclusions</vt:lpstr>
      <vt:lpstr>Thanks!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IEEE</dc:creator>
  <cp:lastModifiedBy>Administrator</cp:lastModifiedBy>
  <cp:revision>74</cp:revision>
  <dcterms:created xsi:type="dcterms:W3CDTF">2010-10-12T18:25:44Z</dcterms:created>
  <dcterms:modified xsi:type="dcterms:W3CDTF">2014-02-20T13:50:03Z</dcterms:modified>
</cp:coreProperties>
</file>